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0"/>
  </p:notesMasterIdLst>
  <p:handoutMasterIdLst>
    <p:handoutMasterId r:id="rId21"/>
  </p:handoutMasterIdLst>
  <p:sldIdLst>
    <p:sldId id="420" r:id="rId2"/>
    <p:sldId id="257" r:id="rId3"/>
    <p:sldId id="259" r:id="rId4"/>
    <p:sldId id="265" r:id="rId5"/>
    <p:sldId id="296" r:id="rId6"/>
    <p:sldId id="438" r:id="rId7"/>
    <p:sldId id="297" r:id="rId8"/>
    <p:sldId id="303" r:id="rId9"/>
    <p:sldId id="439" r:id="rId10"/>
    <p:sldId id="435" r:id="rId11"/>
    <p:sldId id="302" r:id="rId12"/>
    <p:sldId id="300" r:id="rId13"/>
    <p:sldId id="301" r:id="rId14"/>
    <p:sldId id="304" r:id="rId15"/>
    <p:sldId id="436" r:id="rId16"/>
    <p:sldId id="437" r:id="rId17"/>
    <p:sldId id="440" r:id="rId18"/>
    <p:sldId id="434" r:id="rId19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BE0E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28" autoAdjust="0"/>
  </p:normalViewPr>
  <p:slideViewPr>
    <p:cSldViewPr>
      <p:cViewPr varScale="1">
        <p:scale>
          <a:sx n="118" d="100"/>
          <a:sy n="118" d="100"/>
        </p:scale>
        <p:origin x="624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36E93A8-9CB6-7FA5-A474-DEC905EA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AB2C0A9-CF57-1011-C4AE-305EA7E8DB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B123F6CE-7C17-E0DD-5076-6AC1C11FBE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9F792204-C7E7-5E6A-903E-320EE9683A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98462-9C82-48B8-AEF6-DEF9DCCBD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F68413B-CFBB-7F46-3DC3-3F892C74B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8A4B9E-F837-062C-2ACD-4862A7C0E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60A141F-121C-5038-114F-9381EB7102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DC0E7F8-3046-5CA7-5643-53EC72F9A8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4C4CD294-E36B-9DBB-440F-F90EF400D7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E04E904-64AF-3D61-C9C9-80E968C49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7F30A18-6E75-422A-B68B-AA315806D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>
            <a:extLst>
              <a:ext uri="{FF2B5EF4-FFF2-40B4-BE49-F238E27FC236}">
                <a16:creationId xmlns:a16="http://schemas.microsoft.com/office/drawing/2014/main" id="{CA946C6C-2F2E-8B03-C14B-5B6009C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507D2247-178E-6073-6952-2F9B3B2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57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>
                <a:solidFill>
                  <a:schemeClr val="tx2"/>
                </a:solidFill>
              </a:rPr>
              <a:t>Timing</a:t>
            </a:r>
            <a:r>
              <a:rPr lang="fi-FI" altLang="en-US" sz="2400" dirty="0">
                <a:solidFill>
                  <a:schemeClr val="tx2"/>
                </a:solidFill>
              </a:rPr>
              <a:t>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Ljubljana, </a:t>
            </a:r>
            <a:r>
              <a:rPr lang="fi-FI" altLang="en-US" sz="2400" dirty="0" err="1">
                <a:solidFill>
                  <a:schemeClr val="tx2"/>
                </a:solidFill>
              </a:rPr>
              <a:t>September</a:t>
            </a:r>
            <a:r>
              <a:rPr lang="fi-FI" altLang="en-US" sz="2400" dirty="0">
                <a:solidFill>
                  <a:schemeClr val="tx2"/>
                </a:solidFill>
              </a:rPr>
              <a:t> 20, 2022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039BA262-9B0F-FC11-D29F-875FAEE7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845304BE-DD3F-C0B2-1487-D87FB1B0D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43C9AA9D-FC18-08BC-3583-8D47CB0E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A9BBABDD-4EEE-F4A4-D982-1B27D6BC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4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VME-UTB-64x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C79CB8CA-C8FD-4E01-7127-8CA8A762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3860801"/>
            <a:ext cx="834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VME-UTB-64x </a:t>
            </a:r>
            <a:r>
              <a:rPr lang="fi-FI" altLang="en-US" sz="1600" dirty="0" err="1"/>
              <a:t>new</a:t>
            </a:r>
            <a:r>
              <a:rPr lang="fi-FI" altLang="en-US" sz="1600" dirty="0"/>
              <a:t> transition </a:t>
            </a:r>
            <a:r>
              <a:rPr lang="fi-FI" altLang="en-US" sz="1600" dirty="0" err="1"/>
              <a:t>board</a:t>
            </a:r>
            <a:r>
              <a:rPr lang="fi-FI" altLang="en-US" sz="1600" dirty="0"/>
              <a:t> </a:t>
            </a:r>
            <a:r>
              <a:rPr lang="fi-FI" altLang="en-US" sz="1600" dirty="0" err="1"/>
              <a:t>replacing</a:t>
            </a:r>
            <a:r>
              <a:rPr lang="fi-FI" altLang="en-US" sz="1600" dirty="0"/>
              <a:t> </a:t>
            </a:r>
            <a:r>
              <a:rPr lang="fi-FI" altLang="en-US" sz="1600" dirty="0" err="1"/>
              <a:t>obsolete</a:t>
            </a:r>
            <a:r>
              <a:rPr lang="fi-FI" altLang="en-US" sz="1600" dirty="0"/>
              <a:t> VME-UNIV-TB64x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Support</a:t>
            </a:r>
            <a:r>
              <a:rPr lang="fi-FI" altLang="en-US" sz="1600" dirty="0"/>
              <a:t> for Universal I/O </a:t>
            </a:r>
            <a:r>
              <a:rPr lang="fi-FI" altLang="en-US" sz="1600" dirty="0" err="1"/>
              <a:t>modules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requiring</a:t>
            </a:r>
            <a:r>
              <a:rPr lang="fi-FI" altLang="en-US" sz="1600" dirty="0"/>
              <a:t> GPIO (VME-EVR-300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UNIV-LVPECL-DLY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UNIV-TTL-DLY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Added</a:t>
            </a:r>
            <a:r>
              <a:rPr lang="fi-FI" altLang="en-US" sz="1600" dirty="0"/>
              <a:t> status </a:t>
            </a:r>
            <a:r>
              <a:rPr lang="fi-FI" altLang="en-US" sz="1600" dirty="0" err="1"/>
              <a:t>LEDs</a:t>
            </a:r>
            <a:r>
              <a:rPr lang="fi-FI" altLang="en-US" sz="1600" dirty="0"/>
              <a:t> (VME-EVR-300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 err="1"/>
              <a:t>Link</a:t>
            </a:r>
            <a:r>
              <a:rPr lang="fi-FI" altLang="en-US" sz="1600" dirty="0"/>
              <a:t> / </a:t>
            </a:r>
            <a:r>
              <a:rPr lang="fi-FI" altLang="en-US" sz="1600" dirty="0" err="1"/>
              <a:t>Violation</a:t>
            </a:r>
            <a:r>
              <a:rPr lang="fi-FI" altLang="en-US" sz="1600" dirty="0"/>
              <a:t> /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in /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out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Compatible </a:t>
            </a:r>
            <a:r>
              <a:rPr lang="fi-FI" altLang="en-US" sz="1600" dirty="0" err="1"/>
              <a:t>also</a:t>
            </a:r>
            <a:r>
              <a:rPr lang="fi-FI" altLang="en-US" sz="1600" dirty="0"/>
              <a:t> </a:t>
            </a:r>
            <a:r>
              <a:rPr lang="fi-FI" altLang="en-US" sz="1600" dirty="0" err="1"/>
              <a:t>with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older</a:t>
            </a:r>
            <a:r>
              <a:rPr lang="fi-FI" altLang="en-US" sz="1600" dirty="0"/>
              <a:t> HW (230 </a:t>
            </a:r>
            <a:r>
              <a:rPr lang="fi-FI" altLang="en-US" sz="1600" dirty="0" err="1"/>
              <a:t>series</a:t>
            </a:r>
            <a:r>
              <a:rPr lang="fi-FI" altLang="en-US" sz="1600" dirty="0"/>
              <a:t>),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 </a:t>
            </a:r>
            <a:r>
              <a:rPr lang="fi-FI" altLang="en-US" sz="1600" dirty="0" err="1"/>
              <a:t>new</a:t>
            </a:r>
            <a:r>
              <a:rPr lang="fi-FI" altLang="en-US" sz="1600" dirty="0"/>
              <a:t> </a:t>
            </a:r>
            <a:r>
              <a:rPr lang="fi-FI" altLang="en-US" sz="1600" dirty="0" err="1"/>
              <a:t>features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are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not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supported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Power </a:t>
            </a:r>
            <a:r>
              <a:rPr lang="fi-FI" altLang="en-US" sz="1600" dirty="0" err="1"/>
              <a:t>both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through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front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board</a:t>
            </a:r>
            <a:r>
              <a:rPr lang="fi-FI" altLang="en-US" sz="1600" dirty="0"/>
              <a:t> and </a:t>
            </a:r>
            <a:r>
              <a:rPr lang="fi-FI" altLang="en-US" sz="1600" dirty="0" err="1"/>
              <a:t>backplane</a:t>
            </a:r>
            <a:r>
              <a:rPr lang="fi-FI" altLang="en-US" sz="1600" dirty="0"/>
              <a:t> +5V </a:t>
            </a:r>
            <a:r>
              <a:rPr lang="fi-FI" altLang="en-US" sz="1600" dirty="0" err="1"/>
              <a:t>pins</a:t>
            </a:r>
            <a:endParaRPr lang="fi-FI" altLang="en-US" sz="1600" dirty="0"/>
          </a:p>
        </p:txBody>
      </p:sp>
      <p:pic>
        <p:nvPicPr>
          <p:cNvPr id="15367" name="Picture 3" descr="A picture containing electronics">
            <a:extLst>
              <a:ext uri="{FF2B5EF4-FFF2-40B4-BE49-F238E27FC236}">
                <a16:creationId xmlns:a16="http://schemas.microsoft.com/office/drawing/2014/main" id="{1C713CBB-4C64-0B0F-A977-E8DDAD6E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75" y="1377950"/>
            <a:ext cx="45910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0CE72D3-828B-D782-71E6-39A0A06A21E7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mTCA-EVR-300RF / GUN-RC-300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DD6CF9B3-690F-F4D1-BAA7-2250F29F02C3}"/>
              </a:ext>
            </a:extLst>
          </p:cNvPr>
          <p:cNvSpPr txBox="1"/>
          <p:nvPr/>
        </p:nvSpPr>
        <p:spPr>
          <a:xfrm>
            <a:off x="1981200" y="1325563"/>
            <a:ext cx="4021138" cy="298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slot driven by two GTX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SFP Output for GUN-RC-300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Differential CML Output (GTX)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  <a:endParaRPr sz="1451" dirty="0"/>
          </a:p>
        </p:txBody>
      </p:sp>
      <p:pic>
        <p:nvPicPr>
          <p:cNvPr id="16388" name="Picture 2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C2C83441-DDE9-2077-3003-E3116F91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14" y="1631951"/>
            <a:ext cx="442118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A picture containing indoor, case&#10;&#10;Description automatically generated">
            <a:extLst>
              <a:ext uri="{FF2B5EF4-FFF2-40B4-BE49-F238E27FC236}">
                <a16:creationId xmlns:a16="http://schemas.microsoft.com/office/drawing/2014/main" id="{43F78E59-24AC-178E-1D9D-074D1E7D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8" y="4570413"/>
            <a:ext cx="18161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727E4-4689-1036-7FCF-2F33A1FE333A}"/>
              </a:ext>
            </a:extLst>
          </p:cNvPr>
          <p:cNvSpPr txBox="1"/>
          <p:nvPr/>
        </p:nvSpPr>
        <p:spPr>
          <a:xfrm>
            <a:off x="4557713" y="5054601"/>
            <a:ext cx="2667000" cy="120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Optical connection to EVR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One 5V TTL output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Supplied by 9-36 V  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mounted in high voltage rack</a:t>
            </a:r>
            <a:endParaRPr lang="en-US" sz="1451" dirty="0"/>
          </a:p>
        </p:txBody>
      </p:sp>
      <p:sp>
        <p:nvSpPr>
          <p:cNvPr id="16391" name="Text Box 3">
            <a:extLst>
              <a:ext uri="{FF2B5EF4-FFF2-40B4-BE49-F238E27FC236}">
                <a16:creationId xmlns:a16="http://schemas.microsoft.com/office/drawing/2014/main" id="{81796A06-96F4-E3BB-9837-1C77807F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6392" name="Line 4">
            <a:extLst>
              <a:ext uri="{FF2B5EF4-FFF2-40B4-BE49-F238E27FC236}">
                <a16:creationId xmlns:a16="http://schemas.microsoft.com/office/drawing/2014/main" id="{8AE1E1A1-2B0F-EA68-FF5F-1D6CB2633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>
            <a:extLst>
              <a:ext uri="{FF2B5EF4-FFF2-40B4-BE49-F238E27FC236}">
                <a16:creationId xmlns:a16="http://schemas.microsoft.com/office/drawing/2014/main" id="{6DD797D1-EA79-C3DC-0367-FCB0F60616A8}"/>
              </a:ext>
            </a:extLst>
          </p:cNvPr>
          <p:cNvSpPr txBox="1"/>
          <p:nvPr/>
        </p:nvSpPr>
        <p:spPr>
          <a:xfrm>
            <a:off x="1838325" y="273051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Universal I/O Modules</a:t>
            </a:r>
            <a:endParaRPr/>
          </a:p>
        </p:txBody>
      </p:sp>
      <p:sp>
        <p:nvSpPr>
          <p:cNvPr id="189" name="TextShape 2">
            <a:extLst>
              <a:ext uri="{FF2B5EF4-FFF2-40B4-BE49-F238E27FC236}">
                <a16:creationId xmlns:a16="http://schemas.microsoft.com/office/drawing/2014/main" id="{422D9425-3367-E78F-3049-89BEFCDE5292}"/>
              </a:ext>
            </a:extLst>
          </p:cNvPr>
          <p:cNvSpPr txBox="1"/>
          <p:nvPr/>
        </p:nvSpPr>
        <p:spPr>
          <a:xfrm>
            <a:off x="1855788" y="941388"/>
            <a:ext cx="2654300" cy="5668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UNIV-TTL5V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5V 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sz="1451" dirty="0"/>
          </a:p>
        </p:txBody>
      </p:sp>
      <p:pic>
        <p:nvPicPr>
          <p:cNvPr id="17412" name="Picture 189">
            <a:extLst>
              <a:ext uri="{FF2B5EF4-FFF2-40B4-BE49-F238E27FC236}">
                <a16:creationId xmlns:a16="http://schemas.microsoft.com/office/drawing/2014/main" id="{F2EE9A51-184D-B3FA-5700-10FB6867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25" y="1658939"/>
            <a:ext cx="55133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Shape 3">
            <a:extLst>
              <a:ext uri="{FF2B5EF4-FFF2-40B4-BE49-F238E27FC236}">
                <a16:creationId xmlns:a16="http://schemas.microsoft.com/office/drawing/2014/main" id="{ED15D193-90EB-2848-3ECF-1F9731AFB242}"/>
              </a:ext>
            </a:extLst>
          </p:cNvPr>
          <p:cNvSpPr txBox="1"/>
          <p:nvPr/>
        </p:nvSpPr>
        <p:spPr>
          <a:xfrm>
            <a:off x="4930775" y="1327150"/>
            <a:ext cx="833438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</a:t>
            </a:r>
            <a:endParaRPr dirty="0"/>
          </a:p>
        </p:txBody>
      </p:sp>
      <p:sp>
        <p:nvSpPr>
          <p:cNvPr id="192" name="TextShape 4">
            <a:extLst>
              <a:ext uri="{FF2B5EF4-FFF2-40B4-BE49-F238E27FC236}">
                <a16:creationId xmlns:a16="http://schemas.microsoft.com/office/drawing/2014/main" id="{E5D19246-3A0C-54EA-5EB2-5214679C40E8}"/>
              </a:ext>
            </a:extLst>
          </p:cNvPr>
          <p:cNvSpPr txBox="1"/>
          <p:nvPr/>
        </p:nvSpPr>
        <p:spPr>
          <a:xfrm>
            <a:off x="5905500" y="1327150"/>
            <a:ext cx="116205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UNIV-TTL5V</a:t>
            </a:r>
            <a:endParaRPr dirty="0"/>
          </a:p>
        </p:txBody>
      </p:sp>
      <p:sp>
        <p:nvSpPr>
          <p:cNvPr id="193" name="TextShape 5">
            <a:extLst>
              <a:ext uri="{FF2B5EF4-FFF2-40B4-BE49-F238E27FC236}">
                <a16:creationId xmlns:a16="http://schemas.microsoft.com/office/drawing/2014/main" id="{2F77C1A0-F328-866E-1DA9-F81D289ECA4A}"/>
              </a:ext>
            </a:extLst>
          </p:cNvPr>
          <p:cNvSpPr txBox="1"/>
          <p:nvPr/>
        </p:nvSpPr>
        <p:spPr>
          <a:xfrm>
            <a:off x="6950076" y="1325564"/>
            <a:ext cx="1217613" cy="24923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UNIV-TTL-DLY</a:t>
            </a:r>
            <a:endParaRPr dirty="0"/>
          </a:p>
        </p:txBody>
      </p:sp>
      <p:sp>
        <p:nvSpPr>
          <p:cNvPr id="194" name="TextShape 6">
            <a:extLst>
              <a:ext uri="{FF2B5EF4-FFF2-40B4-BE49-F238E27FC236}">
                <a16:creationId xmlns:a16="http://schemas.microsoft.com/office/drawing/2014/main" id="{BD7A52AB-275F-5C11-1636-4C3E8B066284}"/>
              </a:ext>
            </a:extLst>
          </p:cNvPr>
          <p:cNvSpPr txBox="1"/>
          <p:nvPr/>
        </p:nvSpPr>
        <p:spPr>
          <a:xfrm>
            <a:off x="9072563" y="1327151"/>
            <a:ext cx="1409700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UNIV-LVPECL-DLY</a:t>
            </a:r>
            <a:endParaRPr/>
          </a:p>
        </p:txBody>
      </p:sp>
      <p:sp>
        <p:nvSpPr>
          <p:cNvPr id="195" name="TextShape 7">
            <a:extLst>
              <a:ext uri="{FF2B5EF4-FFF2-40B4-BE49-F238E27FC236}">
                <a16:creationId xmlns:a16="http://schemas.microsoft.com/office/drawing/2014/main" id="{12C7C756-D45D-79F8-DFFC-E728B04D0C17}"/>
              </a:ext>
            </a:extLst>
          </p:cNvPr>
          <p:cNvSpPr txBox="1"/>
          <p:nvPr/>
        </p:nvSpPr>
        <p:spPr>
          <a:xfrm>
            <a:off x="8012114" y="1327150"/>
            <a:ext cx="1216025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UNIV-LVPECL</a:t>
            </a:r>
            <a:endParaRPr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453BD62-C3F4-59E1-6A3F-0D54E4E1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AC32FB59-ED64-3DC6-77EA-53631C4E2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>
            <a:extLst>
              <a:ext uri="{FF2B5EF4-FFF2-40B4-BE49-F238E27FC236}">
                <a16:creationId xmlns:a16="http://schemas.microsoft.com/office/drawing/2014/main" id="{82B5ACAB-34EE-7B08-1334-B38850C82D72}"/>
              </a:ext>
            </a:extLst>
          </p:cNvPr>
          <p:cNvSpPr txBox="1"/>
          <p:nvPr/>
        </p:nvSpPr>
        <p:spPr>
          <a:xfrm>
            <a:off x="1793875" y="301625"/>
            <a:ext cx="8229600" cy="1144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Universal I/O Modules</a:t>
            </a:r>
            <a:endParaRPr/>
          </a:p>
        </p:txBody>
      </p:sp>
      <p:sp>
        <p:nvSpPr>
          <p:cNvPr id="197" name="TextShape 2">
            <a:extLst>
              <a:ext uri="{FF2B5EF4-FFF2-40B4-BE49-F238E27FC236}">
                <a16:creationId xmlns:a16="http://schemas.microsoft.com/office/drawing/2014/main" id="{C86BEB0D-B369-4F26-7895-7F6BC70A39EF}"/>
              </a:ext>
            </a:extLst>
          </p:cNvPr>
          <p:cNvSpPr txBox="1"/>
          <p:nvPr/>
        </p:nvSpPr>
        <p:spPr>
          <a:xfrm>
            <a:off x="1855788" y="1649414"/>
            <a:ext cx="2654300" cy="4251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UNIV-TTLIN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TTL input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configurable term.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240 ohm to +5V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 ohm to GND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UNIV-NIM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NIM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UNIV-HFBR-1528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Optical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UNIV-HFBR-1414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Optical Output</a:t>
            </a:r>
            <a:endParaRPr sz="1451" dirty="0"/>
          </a:p>
          <a:p>
            <a:pPr lvl="1">
              <a:buSzPct val="45000"/>
              <a:buFont typeface="Wingdings" charset="2"/>
              <a:buChar char=""/>
              <a:defRPr/>
            </a:pPr>
            <a:endParaRPr dirty="0"/>
          </a:p>
        </p:txBody>
      </p:sp>
      <p:pic>
        <p:nvPicPr>
          <p:cNvPr id="18436" name="Picture 197">
            <a:extLst>
              <a:ext uri="{FF2B5EF4-FFF2-40B4-BE49-F238E27FC236}">
                <a16:creationId xmlns:a16="http://schemas.microsoft.com/office/drawing/2014/main" id="{E36F13F4-9D86-FBD6-826D-46D16CC9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79"/>
          <a:stretch>
            <a:fillRect/>
          </a:stretch>
        </p:blipFill>
        <p:spPr bwMode="auto">
          <a:xfrm>
            <a:off x="4759325" y="1743075"/>
            <a:ext cx="55133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Shape 3">
            <a:extLst>
              <a:ext uri="{FF2B5EF4-FFF2-40B4-BE49-F238E27FC236}">
                <a16:creationId xmlns:a16="http://schemas.microsoft.com/office/drawing/2014/main" id="{748F0E0C-596C-214B-D910-C3FD78CFF051}"/>
              </a:ext>
            </a:extLst>
          </p:cNvPr>
          <p:cNvSpPr txBox="1"/>
          <p:nvPr/>
        </p:nvSpPr>
        <p:spPr>
          <a:xfrm>
            <a:off x="5256214" y="1327150"/>
            <a:ext cx="1074737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UNIV-TTLIN/IL</a:t>
            </a:r>
            <a:endParaRPr/>
          </a:p>
        </p:txBody>
      </p:sp>
      <p:sp>
        <p:nvSpPr>
          <p:cNvPr id="200" name="TextShape 4">
            <a:extLst>
              <a:ext uri="{FF2B5EF4-FFF2-40B4-BE49-F238E27FC236}">
                <a16:creationId xmlns:a16="http://schemas.microsoft.com/office/drawing/2014/main" id="{12938878-228B-DA38-8437-AFABD3896E85}"/>
              </a:ext>
            </a:extLst>
          </p:cNvPr>
          <p:cNvSpPr txBox="1"/>
          <p:nvPr/>
        </p:nvSpPr>
        <p:spPr>
          <a:xfrm>
            <a:off x="6372226" y="1327150"/>
            <a:ext cx="1160463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UNIV-NIM</a:t>
            </a:r>
            <a:endParaRPr dirty="0"/>
          </a:p>
        </p:txBody>
      </p:sp>
      <p:sp>
        <p:nvSpPr>
          <p:cNvPr id="201" name="TextShape 5">
            <a:extLst>
              <a:ext uri="{FF2B5EF4-FFF2-40B4-BE49-F238E27FC236}">
                <a16:creationId xmlns:a16="http://schemas.microsoft.com/office/drawing/2014/main" id="{283C0C07-1424-E26D-07A6-4B59DE4CF2A6}"/>
              </a:ext>
            </a:extLst>
          </p:cNvPr>
          <p:cNvSpPr txBox="1"/>
          <p:nvPr/>
        </p:nvSpPr>
        <p:spPr>
          <a:xfrm>
            <a:off x="8656639" y="1327151"/>
            <a:ext cx="1411287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UNIV-HFBR-1414</a:t>
            </a:r>
            <a:endParaRPr/>
          </a:p>
        </p:txBody>
      </p:sp>
      <p:sp>
        <p:nvSpPr>
          <p:cNvPr id="202" name="TextShape 6">
            <a:extLst>
              <a:ext uri="{FF2B5EF4-FFF2-40B4-BE49-F238E27FC236}">
                <a16:creationId xmlns:a16="http://schemas.microsoft.com/office/drawing/2014/main" id="{C176B162-9C35-F9B4-F482-53ED73DA2C30}"/>
              </a:ext>
            </a:extLst>
          </p:cNvPr>
          <p:cNvSpPr txBox="1"/>
          <p:nvPr/>
        </p:nvSpPr>
        <p:spPr>
          <a:xfrm>
            <a:off x="7439025" y="1327150"/>
            <a:ext cx="138430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UNIV-HFBR-1528</a:t>
            </a:r>
            <a:endParaRPr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30879B4-EEF4-F844-C591-79AD4154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38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E9F8902-9FBB-3FC1-BEE1-0D3001623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5041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>
            <a:extLst>
              <a:ext uri="{FF2B5EF4-FFF2-40B4-BE49-F238E27FC236}">
                <a16:creationId xmlns:a16="http://schemas.microsoft.com/office/drawing/2014/main" id="{F4CB6B0D-F697-A293-A5CB-3ABC13212014}"/>
              </a:ext>
            </a:extLst>
          </p:cNvPr>
          <p:cNvSpPr txBox="1"/>
          <p:nvPr/>
        </p:nvSpPr>
        <p:spPr>
          <a:xfrm>
            <a:off x="1981994" y="488208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i-FI" sz="2358" dirty="0">
                <a:latin typeface="Arial"/>
              </a:rPr>
              <a:t>Global </a:t>
            </a:r>
            <a:r>
              <a:rPr lang="fi-FI" sz="2358" dirty="0" err="1">
                <a:latin typeface="Arial"/>
              </a:rPr>
              <a:t>shortage</a:t>
            </a:r>
            <a:r>
              <a:rPr lang="fi-FI" sz="2358" dirty="0">
                <a:latin typeface="Arial"/>
              </a:rPr>
              <a:t> of </a:t>
            </a:r>
            <a:r>
              <a:rPr lang="fi-FI" sz="2358" dirty="0" err="1">
                <a:latin typeface="Arial"/>
              </a:rPr>
              <a:t>semiconductors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731C7-969D-C633-5F2A-D465D83C5607}"/>
              </a:ext>
            </a:extLst>
          </p:cNvPr>
          <p:cNvSpPr txBox="1"/>
          <p:nvPr/>
        </p:nvSpPr>
        <p:spPr>
          <a:xfrm>
            <a:off x="2314575" y="1419225"/>
            <a:ext cx="7570788" cy="2325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Global shortage of semiconductors</a:t>
            </a:r>
          </a:p>
          <a:p>
            <a:pPr marL="673930" lvl="1" indent="-259204">
              <a:buFont typeface="Arial" panose="020B0604020202020204" pitchFamily="34" charset="0"/>
              <a:buChar char="•"/>
              <a:defRPr/>
            </a:pPr>
            <a:r>
              <a:rPr lang="fi-FI" sz="1451" dirty="0" err="1"/>
              <a:t>Parts</a:t>
            </a:r>
            <a:r>
              <a:rPr lang="fi-FI" sz="1451" dirty="0"/>
              <a:t> </a:t>
            </a:r>
            <a:r>
              <a:rPr lang="en-US" sz="1451" dirty="0"/>
              <a:t>availability</a:t>
            </a:r>
            <a:r>
              <a:rPr lang="fi-FI" sz="1451" dirty="0"/>
              <a:t> </a:t>
            </a:r>
            <a:r>
              <a:rPr lang="fi-FI" sz="1451" dirty="0" err="1"/>
              <a:t>has</a:t>
            </a:r>
            <a:r>
              <a:rPr lang="fi-FI" sz="1451" dirty="0"/>
              <a:t> </a:t>
            </a:r>
            <a:r>
              <a:rPr lang="fi-FI" sz="1451" dirty="0" err="1"/>
              <a:t>been</a:t>
            </a:r>
            <a:r>
              <a:rPr lang="fi-FI" sz="1451" dirty="0"/>
              <a:t> </a:t>
            </a:r>
            <a:r>
              <a:rPr lang="fi-FI" sz="1451" dirty="0" err="1"/>
              <a:t>getting</a:t>
            </a:r>
            <a:r>
              <a:rPr lang="fi-FI" sz="1451" dirty="0"/>
              <a:t> </a:t>
            </a:r>
            <a:r>
              <a:rPr lang="fi-FI" sz="1451" dirty="0" err="1"/>
              <a:t>worse</a:t>
            </a:r>
            <a:endParaRPr lang="fi-FI" sz="1451" dirty="0"/>
          </a:p>
          <a:p>
            <a:pPr marL="673930" lvl="1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Lead times to up to 66 weeks</a:t>
            </a:r>
          </a:p>
          <a:p>
            <a:pPr marL="673930" lvl="1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Allocation</a:t>
            </a:r>
          </a:p>
          <a:p>
            <a:pPr marL="673930" lvl="1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Price increases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 err="1"/>
              <a:t>Serious</a:t>
            </a:r>
            <a:r>
              <a:rPr lang="fi-FI" sz="1451" dirty="0"/>
              <a:t> delays, </a:t>
            </a:r>
            <a:r>
              <a:rPr lang="fi-FI" sz="1451" dirty="0" err="1"/>
              <a:t>with</a:t>
            </a:r>
            <a:r>
              <a:rPr lang="fi-FI" sz="1451" dirty="0"/>
              <a:t> no </a:t>
            </a:r>
            <a:r>
              <a:rPr lang="fi-FI" sz="1451" dirty="0" err="1"/>
              <a:t>improvement</a:t>
            </a:r>
            <a:r>
              <a:rPr lang="fi-FI" sz="1451" dirty="0"/>
              <a:t> </a:t>
            </a:r>
            <a:r>
              <a:rPr lang="fi-FI" sz="1451" dirty="0" err="1"/>
              <a:t>visible</a:t>
            </a:r>
            <a:endParaRPr lang="fi-FI" sz="1451" dirty="0"/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 err="1"/>
              <a:t>Initially</a:t>
            </a:r>
            <a:r>
              <a:rPr lang="fi-FI" sz="1451" dirty="0"/>
              <a:t> </a:t>
            </a:r>
            <a:r>
              <a:rPr lang="fi-FI" sz="1451" dirty="0" err="1"/>
              <a:t>only</a:t>
            </a:r>
            <a:r>
              <a:rPr lang="fi-FI" sz="1451" dirty="0"/>
              <a:t> </a:t>
            </a:r>
            <a:r>
              <a:rPr lang="fi-FI" sz="1451" dirty="0" err="1"/>
              <a:t>certain</a:t>
            </a:r>
            <a:r>
              <a:rPr lang="fi-FI" sz="1451" dirty="0"/>
              <a:t> </a:t>
            </a:r>
            <a:r>
              <a:rPr lang="fi-FI" sz="1451" dirty="0" err="1"/>
              <a:t>parts</a:t>
            </a:r>
            <a:r>
              <a:rPr lang="fi-FI" sz="1451" dirty="0"/>
              <a:t> </a:t>
            </a:r>
            <a:r>
              <a:rPr lang="fi-FI" sz="1451" dirty="0" err="1"/>
              <a:t>affected</a:t>
            </a:r>
            <a:r>
              <a:rPr lang="fi-FI" sz="1451" dirty="0"/>
              <a:t>, </a:t>
            </a:r>
            <a:r>
              <a:rPr lang="fi-FI" sz="1451" dirty="0" err="1"/>
              <a:t>but</a:t>
            </a:r>
            <a:r>
              <a:rPr lang="fi-FI" sz="1451" dirty="0"/>
              <a:t> </a:t>
            </a:r>
            <a:r>
              <a:rPr lang="fi-FI" sz="1451" dirty="0" err="1"/>
              <a:t>now</a:t>
            </a:r>
            <a:r>
              <a:rPr lang="fi-FI" sz="1451" dirty="0"/>
              <a:t> </a:t>
            </a:r>
            <a:r>
              <a:rPr lang="fi-FI" sz="1451" dirty="0" err="1"/>
              <a:t>almost</a:t>
            </a:r>
            <a:r>
              <a:rPr lang="fi-FI" sz="1451" dirty="0"/>
              <a:t> </a:t>
            </a:r>
            <a:r>
              <a:rPr lang="fi-FI" sz="1451" dirty="0" err="1"/>
              <a:t>everything</a:t>
            </a:r>
            <a:r>
              <a:rPr lang="fi-FI" sz="1451" dirty="0"/>
              <a:t> is </a:t>
            </a:r>
            <a:r>
              <a:rPr lang="fi-FI" sz="1451" dirty="0" err="1"/>
              <a:t>hard</a:t>
            </a:r>
            <a:r>
              <a:rPr lang="fi-FI" sz="1451" dirty="0"/>
              <a:t> to </a:t>
            </a:r>
            <a:r>
              <a:rPr lang="fi-FI" sz="1451" dirty="0" err="1"/>
              <a:t>obtain</a:t>
            </a:r>
            <a:endParaRPr lang="fi-FI" sz="1451" dirty="0"/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 err="1"/>
              <a:t>We</a:t>
            </a:r>
            <a:r>
              <a:rPr lang="fi-FI" sz="1451" dirty="0"/>
              <a:t> </a:t>
            </a:r>
            <a:r>
              <a:rPr lang="fi-FI" sz="1451" dirty="0" err="1"/>
              <a:t>could</a:t>
            </a:r>
            <a:r>
              <a:rPr lang="fi-FI" sz="1451" dirty="0"/>
              <a:t> </a:t>
            </a:r>
            <a:r>
              <a:rPr lang="fi-FI" sz="1451" dirty="0" err="1"/>
              <a:t>keep</a:t>
            </a:r>
            <a:r>
              <a:rPr lang="fi-FI" sz="1451" dirty="0"/>
              <a:t> </a:t>
            </a:r>
            <a:r>
              <a:rPr lang="fi-FI" sz="1451" dirty="0" err="1"/>
              <a:t>up</a:t>
            </a:r>
            <a:r>
              <a:rPr lang="fi-FI" sz="1451" dirty="0"/>
              <a:t> to ~</a:t>
            </a:r>
            <a:r>
              <a:rPr lang="fi-FI" sz="1451" dirty="0" err="1"/>
              <a:t>spring</a:t>
            </a:r>
            <a:r>
              <a:rPr lang="fi-FI" sz="1451" dirty="0"/>
              <a:t> </a:t>
            </a:r>
            <a:r>
              <a:rPr lang="fi-FI" sz="1451" dirty="0" err="1"/>
              <a:t>this</a:t>
            </a:r>
            <a:r>
              <a:rPr lang="fi-FI" sz="1451" dirty="0"/>
              <a:t> </a:t>
            </a:r>
            <a:r>
              <a:rPr lang="fi-FI" sz="1451" dirty="0" err="1"/>
              <a:t>year</a:t>
            </a:r>
            <a:endParaRPr lang="fi-FI" sz="1451" dirty="0"/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 err="1"/>
              <a:t>Now</a:t>
            </a:r>
            <a:r>
              <a:rPr lang="fi-FI" sz="1451" dirty="0"/>
              <a:t>, </a:t>
            </a:r>
            <a:r>
              <a:rPr lang="fi-FI" sz="1451" dirty="0" err="1"/>
              <a:t>running</a:t>
            </a:r>
            <a:r>
              <a:rPr lang="fi-FI" sz="1451" dirty="0"/>
              <a:t> out of </a:t>
            </a:r>
            <a:r>
              <a:rPr lang="fi-FI" sz="1451" dirty="0" err="1"/>
              <a:t>stock</a:t>
            </a:r>
            <a:r>
              <a:rPr lang="fi-FI" sz="1451" dirty="0"/>
              <a:t> on </a:t>
            </a:r>
            <a:r>
              <a:rPr lang="fi-FI" sz="1451" dirty="0" err="1"/>
              <a:t>almost</a:t>
            </a:r>
            <a:r>
              <a:rPr lang="fi-FI" sz="1451" dirty="0"/>
              <a:t> </a:t>
            </a:r>
            <a:r>
              <a:rPr lang="fi-FI" sz="1451" dirty="0" err="1"/>
              <a:t>everything</a:t>
            </a:r>
            <a:endParaRPr lang="en-US" sz="1451" dirty="0"/>
          </a:p>
          <a:p>
            <a:pPr marL="716404" lvl="1" indent="-259204">
              <a:buFont typeface="Arial" panose="020B0604020202020204" pitchFamily="34" charset="0"/>
              <a:buChar char="•"/>
              <a:defRPr/>
            </a:pPr>
            <a:r>
              <a:rPr lang="en-US" sz="1451" dirty="0"/>
              <a:t>Next year does not look good</a:t>
            </a:r>
            <a:endParaRPr lang="fi-FI" sz="1451" dirty="0"/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6CD2585C-F730-68DB-A4B0-CCB34FA5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0485" name="Line 4">
            <a:extLst>
              <a:ext uri="{FF2B5EF4-FFF2-40B4-BE49-F238E27FC236}">
                <a16:creationId xmlns:a16="http://schemas.microsoft.com/office/drawing/2014/main" id="{867CC01D-5751-6B16-94B0-773FCEF8E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8F1BFBE3-448E-9A00-61D4-CCDACF58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586685AC-1489-7769-60B3-A8A386E74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9B4A76C9-FAEA-4525-4989-2A9BEAC5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id="{5CB30D3B-DBA9-5C1A-C7E2-9CF64344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SAM3X Microcontroller Firmware for VME-EVR-300 and VME-EVM-300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21510" name="TextBox 2">
            <a:extLst>
              <a:ext uri="{FF2B5EF4-FFF2-40B4-BE49-F238E27FC236}">
                <a16:creationId xmlns:a16="http://schemas.microsoft.com/office/drawing/2014/main" id="{0CC1BC39-C5B4-EA9E-29C8-2FFCC1BF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841501"/>
            <a:ext cx="83454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 err="1"/>
              <a:t>Similar</a:t>
            </a:r>
            <a:r>
              <a:rPr lang="fi-FI" altLang="en-US" sz="1600" dirty="0"/>
              <a:t> </a:t>
            </a:r>
            <a:r>
              <a:rPr lang="fi-FI" altLang="en-US" sz="1600" dirty="0" err="1"/>
              <a:t>ethernet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support</a:t>
            </a:r>
            <a:r>
              <a:rPr lang="fi-FI" altLang="en-US" sz="1600" dirty="0"/>
              <a:t> as for </a:t>
            </a:r>
            <a:r>
              <a:rPr lang="fi-FI" altLang="en-US" sz="1600" dirty="0" err="1"/>
              <a:t>the</a:t>
            </a:r>
            <a:r>
              <a:rPr lang="fi-FI" altLang="en-US" sz="1600" dirty="0"/>
              <a:t> VME 230 </a:t>
            </a:r>
            <a:r>
              <a:rPr lang="fi-FI" altLang="en-US" sz="1600" dirty="0" err="1"/>
              <a:t>series</a:t>
            </a:r>
            <a:endParaRPr lang="fi-FI" altLang="en-US" sz="160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 err="1"/>
              <a:t>Telnet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access</a:t>
            </a:r>
            <a:endParaRPr lang="fi-FI" altLang="en-US" sz="160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UDP Port 2000 </a:t>
            </a:r>
            <a:r>
              <a:rPr lang="fi-FI" altLang="en-US" sz="1600" dirty="0" err="1"/>
              <a:t>access</a:t>
            </a:r>
            <a:r>
              <a:rPr lang="fi-FI" altLang="en-US" sz="1600" dirty="0"/>
              <a:t>, </a:t>
            </a:r>
            <a:r>
              <a:rPr lang="fi-FI" altLang="en-US" sz="1600" dirty="0" err="1"/>
              <a:t>read</a:t>
            </a:r>
            <a:r>
              <a:rPr lang="fi-FI" altLang="en-US" sz="1600" dirty="0"/>
              <a:t>/</a:t>
            </a:r>
            <a:r>
              <a:rPr lang="fi-FI" altLang="en-US" sz="1600" dirty="0" err="1"/>
              <a:t>write</a:t>
            </a:r>
            <a:r>
              <a:rPr lang="fi-FI" altLang="en-US" sz="1600" dirty="0"/>
              <a:t> EVR/EVM </a:t>
            </a:r>
            <a:r>
              <a:rPr lang="fi-FI" altLang="en-US" sz="1600" dirty="0" err="1"/>
              <a:t>registers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directly</a:t>
            </a:r>
            <a:endParaRPr lang="fi-FI" altLang="en-US" sz="160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10/100 </a:t>
            </a:r>
            <a:r>
              <a:rPr lang="fi-FI" altLang="en-US" sz="1600" dirty="0" err="1"/>
              <a:t>ethernet</a:t>
            </a:r>
            <a:r>
              <a:rPr lang="fi-FI" altLang="en-US" sz="1600" dirty="0"/>
              <a:t> and DHCP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 err="1"/>
              <a:t>Allows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using</a:t>
            </a:r>
            <a:r>
              <a:rPr lang="fi-FI" altLang="en-US" sz="1600" dirty="0"/>
              <a:t> EVR/EVM in VME </a:t>
            </a:r>
            <a:r>
              <a:rPr lang="fi-FI" altLang="en-US" sz="1600" dirty="0" err="1"/>
              <a:t>systems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without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CPUs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Open </a:t>
            </a:r>
            <a:r>
              <a:rPr lang="fi-FI" altLang="en-US" sz="1600" dirty="0" err="1"/>
              <a:t>source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Available</a:t>
            </a:r>
            <a:r>
              <a:rPr lang="fi-FI" altLang="en-US" sz="1600" dirty="0"/>
              <a:t> on </a:t>
            </a:r>
            <a:r>
              <a:rPr lang="fi-FI" altLang="en-US" sz="1600" dirty="0" err="1"/>
              <a:t>github</a:t>
            </a:r>
            <a:r>
              <a:rPr lang="fi-FI" altLang="en-US" sz="1600" dirty="0"/>
              <a:t> https://github.com/jpietari/VME-SAM3X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i-FI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Example of </a:t>
            </a:r>
            <a:r>
              <a:rPr lang="en-US" altLang="en-US" sz="1800" b="1" dirty="0" err="1"/>
              <a:t>mTCA</a:t>
            </a:r>
            <a:r>
              <a:rPr lang="en-US" altLang="en-US" sz="1800" b="1" dirty="0"/>
              <a:t>-EVM Custom Firmware for ELBE (HZDR)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6D1B98-2C6B-8E2D-7553-C1A55CEEE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00" y="1268701"/>
            <a:ext cx="7308380" cy="460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Example of </a:t>
            </a:r>
            <a:r>
              <a:rPr lang="en-US" altLang="en-US" sz="1800" b="1" dirty="0" err="1"/>
              <a:t>mTCA</a:t>
            </a:r>
            <a:r>
              <a:rPr lang="en-US" altLang="en-US" sz="1800" b="1" dirty="0"/>
              <a:t>-EVM Custom Firmware for NICA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841501"/>
            <a:ext cx="8345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 err="1"/>
              <a:t>Implementation</a:t>
            </a:r>
            <a:r>
              <a:rPr lang="fi-FI" altLang="en-US" sz="1600" dirty="0"/>
              <a:t> of ”</a:t>
            </a:r>
            <a:r>
              <a:rPr lang="fi-FI" altLang="en-US" sz="1600" dirty="0" err="1"/>
              <a:t>automatic</a:t>
            </a:r>
            <a:r>
              <a:rPr lang="fi-FI" altLang="en-US" sz="1600" dirty="0"/>
              <a:t>” </a:t>
            </a:r>
            <a:r>
              <a:rPr lang="fi-FI" altLang="en-US" sz="1600" dirty="0" err="1"/>
              <a:t>shared</a:t>
            </a:r>
            <a:r>
              <a:rPr lang="fi-FI" altLang="en-US" sz="1600" dirty="0"/>
              <a:t> </a:t>
            </a:r>
            <a:r>
              <a:rPr lang="fi-FI" altLang="en-US" sz="1600" dirty="0" err="1"/>
              <a:t>memory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Added</a:t>
            </a:r>
            <a:r>
              <a:rPr lang="fi-FI" altLang="en-US" sz="1600" dirty="0"/>
              <a:t> </a:t>
            </a:r>
            <a:r>
              <a:rPr lang="fi-FI" altLang="en-US" sz="1600" dirty="0" err="1"/>
              <a:t>configurability</a:t>
            </a:r>
            <a:r>
              <a:rPr lang="fi-FI" altLang="en-US" sz="1600" dirty="0"/>
              <a:t> to EVM data </a:t>
            </a:r>
            <a:r>
              <a:rPr lang="fi-FI" altLang="en-US" sz="1600" dirty="0" err="1"/>
              <a:t>packet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routing</a:t>
            </a:r>
            <a:r>
              <a:rPr lang="fi-FI" altLang="en-US" sz="1600" dirty="0"/>
              <a:t>: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 err="1"/>
              <a:t>Loopback</a:t>
            </a:r>
            <a:r>
              <a:rPr lang="fi-FI" altLang="en-US" sz="1600" dirty="0"/>
              <a:t> data </a:t>
            </a:r>
            <a:r>
              <a:rPr lang="fi-FI" altLang="en-US" sz="1600" dirty="0" err="1"/>
              <a:t>packets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from</a:t>
            </a:r>
            <a:r>
              <a:rPr lang="fi-FI" altLang="en-US" sz="1600" dirty="0"/>
              <a:t> </a:t>
            </a:r>
            <a:r>
              <a:rPr lang="fi-FI" altLang="en-US" sz="1600" dirty="0" err="1"/>
              <a:t>EVRs</a:t>
            </a:r>
            <a:r>
              <a:rPr lang="fi-FI" altLang="en-US" sz="1600" dirty="0"/>
              <a:t> to </a:t>
            </a:r>
            <a:r>
              <a:rPr lang="fi-FI" altLang="en-US" sz="1600" dirty="0" err="1"/>
              <a:t>EVRs</a:t>
            </a:r>
            <a:endParaRPr lang="fi-FI" altLang="en-US" sz="1600" dirty="0"/>
          </a:p>
          <a:p>
            <a:pPr lvl="1">
              <a:spcBef>
                <a:spcPct val="0"/>
              </a:spcBef>
            </a:pPr>
            <a:r>
              <a:rPr lang="fi-FI" altLang="en-US" sz="1600" dirty="0" err="1"/>
              <a:t>Forward</a:t>
            </a:r>
            <a:r>
              <a:rPr lang="fi-FI" altLang="en-US" sz="1600" dirty="0"/>
              <a:t> data </a:t>
            </a:r>
            <a:r>
              <a:rPr lang="fi-FI" altLang="en-US" sz="1600" dirty="0" err="1"/>
              <a:t>packets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upstream</a:t>
            </a:r>
            <a:r>
              <a:rPr lang="fi-FI" altLang="en-US" sz="1600" dirty="0"/>
              <a:t> (to </a:t>
            </a:r>
            <a:r>
              <a:rPr lang="fi-FI" altLang="en-US" sz="1600" dirty="0" err="1"/>
              <a:t>upstream</a:t>
            </a:r>
            <a:r>
              <a:rPr lang="fi-FI" altLang="en-US" sz="1600" dirty="0"/>
              <a:t> EVM)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Fan-out data </a:t>
            </a:r>
            <a:r>
              <a:rPr lang="fi-FI" altLang="en-US" sz="1600" dirty="0" err="1"/>
              <a:t>packets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downstream</a:t>
            </a:r>
            <a:r>
              <a:rPr lang="fi-FI" altLang="en-US" sz="1600" dirty="0"/>
              <a:t> (to </a:t>
            </a:r>
            <a:r>
              <a:rPr lang="fi-FI" altLang="en-US" sz="1600" dirty="0" err="1"/>
              <a:t>EVRs</a:t>
            </a:r>
            <a:r>
              <a:rPr lang="fi-FI" altLang="en-US" sz="1600" dirty="0"/>
              <a:t>)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Fan-out </a:t>
            </a:r>
            <a:r>
              <a:rPr lang="fi-FI" altLang="en-US" sz="1600" dirty="0" err="1"/>
              <a:t>local</a:t>
            </a:r>
            <a:r>
              <a:rPr lang="fi-FI" altLang="en-US" sz="1600" dirty="0"/>
              <a:t> data </a:t>
            </a:r>
            <a:r>
              <a:rPr lang="fi-FI" altLang="en-US" sz="1600" dirty="0" err="1"/>
              <a:t>packets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downstream</a:t>
            </a:r>
            <a:r>
              <a:rPr lang="fi-FI" altLang="en-US" sz="1600" dirty="0"/>
              <a:t> (to </a:t>
            </a:r>
            <a:r>
              <a:rPr lang="fi-FI" altLang="en-US" sz="1600" dirty="0" err="1"/>
              <a:t>EVRs</a:t>
            </a:r>
            <a:r>
              <a:rPr lang="fi-FI" alt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5325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D72103C5-BC83-75E5-7BA6-692CF7B5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040DA047-C640-966F-A8F6-75800BBE1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6EE74EA9-8E6E-2AD1-112F-CDCCDE9A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60FB02CC-D07E-1481-4880-F2E2E1982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>
                <a:solidFill>
                  <a:schemeClr val="tx2"/>
                </a:solidFill>
              </a:rPr>
              <a:t>Discussion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8AF2B23-8B14-6C21-00B7-F39F799A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841501"/>
            <a:ext cx="8345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 err="1"/>
              <a:t>Questions</a:t>
            </a:r>
            <a:r>
              <a:rPr lang="fi-FI" altLang="en-US" sz="1600" dirty="0"/>
              <a:t>?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Timing</a:t>
            </a:r>
            <a:r>
              <a:rPr lang="fi-FI" altLang="en-US" sz="1600" dirty="0"/>
              <a:t> </a:t>
            </a:r>
            <a:r>
              <a:rPr lang="fi-FI" altLang="en-US" sz="1600" dirty="0" err="1"/>
              <a:t>issues</a:t>
            </a:r>
            <a:r>
              <a:rPr lang="fi-FI" altLang="en-US" sz="1600" dirty="0"/>
              <a:t>?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New </a:t>
            </a:r>
            <a:r>
              <a:rPr lang="fi-FI" altLang="en-US" sz="1600" dirty="0" err="1"/>
              <a:t>requests</a:t>
            </a:r>
            <a:r>
              <a:rPr lang="fi-FI" altLang="en-US" sz="1600" dirty="0"/>
              <a:t>/</a:t>
            </a:r>
            <a:r>
              <a:rPr lang="fi-FI" altLang="en-US" sz="1600" dirty="0" err="1"/>
              <a:t>requirements</a:t>
            </a:r>
            <a:r>
              <a:rPr lang="fi-FI" altLang="en-US" sz="1600" dirty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>
            <a:extLst>
              <a:ext uri="{FF2B5EF4-FFF2-40B4-BE49-F238E27FC236}">
                <a16:creationId xmlns:a16="http://schemas.microsoft.com/office/drawing/2014/main" id="{D38CBFB0-29A4-F2CC-2064-1FDBFC17F34D}"/>
              </a:ext>
            </a:extLst>
          </p:cNvPr>
          <p:cNvSpPr txBox="1"/>
          <p:nvPr/>
        </p:nvSpPr>
        <p:spPr>
          <a:xfrm>
            <a:off x="1981199" y="7276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/>
          <a:lstStyle/>
          <a:p>
            <a:pPr algn="ctr">
              <a:buSzPct val="45000"/>
              <a:defRPr/>
            </a:pPr>
            <a:r>
              <a:rPr lang="fi-FI" sz="2540" b="1" dirty="0">
                <a:latin typeface="Arial"/>
              </a:rPr>
              <a:t>Micro-Research Finland Oy - 
Company Introduction</a:t>
            </a:r>
            <a:endParaRPr dirty="0"/>
          </a:p>
        </p:txBody>
      </p:sp>
      <p:sp>
        <p:nvSpPr>
          <p:cNvPr id="78" name="TextShape 2">
            <a:extLst>
              <a:ext uri="{FF2B5EF4-FFF2-40B4-BE49-F238E27FC236}">
                <a16:creationId xmlns:a16="http://schemas.microsoft.com/office/drawing/2014/main" id="{7A159BD3-0724-F6F7-4263-2E34F05B157E}"/>
              </a:ext>
            </a:extLst>
          </p:cNvPr>
          <p:cNvSpPr txBox="1"/>
          <p:nvPr/>
        </p:nvSpPr>
        <p:spPr>
          <a:xfrm>
            <a:off x="1811337" y="2348850"/>
            <a:ext cx="8569325" cy="320996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MRF founded in 1985</a:t>
            </a:r>
            <a:endParaRPr lang="fi-FI" sz="1451" dirty="0"/>
          </a:p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Hardware development (and firmware/software)</a:t>
            </a:r>
            <a:endParaRPr lang="fi-FI" sz="1451" dirty="0"/>
          </a:p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History</a:t>
            </a:r>
            <a:r>
              <a:rPr lang="fi-FI" sz="1451" dirty="0">
                <a:latin typeface="Arial"/>
                <a:ea typeface="Arial"/>
              </a:rPr>
              <a:t> of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VME </a:t>
            </a:r>
            <a:r>
              <a:rPr lang="fi-FI" sz="1451" dirty="0" err="1">
                <a:latin typeface="Arial"/>
                <a:ea typeface="Arial"/>
              </a:rPr>
              <a:t>bus</a:t>
            </a:r>
            <a:r>
              <a:rPr lang="fi-FI" sz="1451" dirty="0">
                <a:latin typeface="Arial"/>
                <a:ea typeface="Arial"/>
              </a:rPr>
              <a:t> products</a:t>
            </a:r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Data </a:t>
            </a:r>
            <a:r>
              <a:rPr lang="fi-FI" sz="1451" dirty="0" err="1">
                <a:latin typeface="Arial"/>
                <a:ea typeface="Arial"/>
              </a:rPr>
              <a:t>acquisition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Fibre</a:t>
            </a:r>
            <a:r>
              <a:rPr lang="fi-FI" sz="1451" dirty="0">
                <a:latin typeface="Arial"/>
                <a:ea typeface="Arial"/>
              </a:rPr>
              <a:t> Optic data transmission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Embedded </a:t>
            </a:r>
            <a:r>
              <a:rPr lang="fi-FI" sz="1451" dirty="0" err="1">
                <a:latin typeface="Arial"/>
                <a:ea typeface="Arial"/>
              </a:rPr>
              <a:t>microcontroller</a:t>
            </a:r>
            <a:r>
              <a:rPr lang="fi-FI" sz="1451" dirty="0">
                <a:latin typeface="Arial"/>
                <a:ea typeface="Arial"/>
              </a:rPr>
              <a:t> </a:t>
            </a:r>
            <a:r>
              <a:rPr lang="fi-FI" sz="1451" dirty="0" err="1">
                <a:latin typeface="Arial"/>
                <a:ea typeface="Arial"/>
              </a:rPr>
              <a:t>systems</a:t>
            </a:r>
            <a:endParaRPr lang="fi-FI" sz="1451" dirty="0"/>
          </a:p>
          <a:p>
            <a:pPr marL="1329126" lvl="2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Motor control/Control system for a lab </a:t>
            </a:r>
            <a:r>
              <a:rPr lang="fi-FI" sz="1451" dirty="0" err="1">
                <a:latin typeface="Arial"/>
                <a:ea typeface="Arial"/>
              </a:rPr>
              <a:t>printing</a:t>
            </a:r>
            <a:r>
              <a:rPr lang="fi-FI" sz="1451" dirty="0">
                <a:latin typeface="Arial"/>
                <a:ea typeface="Arial"/>
              </a:rPr>
              <a:t> </a:t>
            </a:r>
            <a:r>
              <a:rPr lang="fi-FI" sz="1451" dirty="0" err="1">
                <a:latin typeface="Arial"/>
                <a:ea typeface="Arial"/>
              </a:rPr>
              <a:t>machine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Sensor</a:t>
            </a:r>
            <a:r>
              <a:rPr lang="fi-FI" sz="1451" dirty="0">
                <a:latin typeface="Arial"/>
                <a:ea typeface="Arial"/>
              </a:rPr>
              <a:t> to analyse printing quality for </a:t>
            </a:r>
            <a:r>
              <a:rPr lang="fi-FI" sz="1451" dirty="0" err="1">
                <a:latin typeface="Arial"/>
                <a:ea typeface="Arial"/>
              </a:rPr>
              <a:t>paper</a:t>
            </a:r>
            <a:endParaRPr lang="fi-FI" sz="1451" dirty="0"/>
          </a:p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Current</a:t>
            </a:r>
            <a:r>
              <a:rPr lang="fi-FI" sz="1451" dirty="0">
                <a:latin typeface="Arial"/>
                <a:ea typeface="Arial"/>
              </a:rPr>
              <a:t> focus since 1999 on timing systems for particle acceleratos</a:t>
            </a:r>
            <a:endParaRPr sz="1451" dirty="0"/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F4CA83BC-4D38-2313-3438-3E68777D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11E9BBB-68D4-972F-8CCA-5DC2CD0EC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>
            <a:extLst>
              <a:ext uri="{FF2B5EF4-FFF2-40B4-BE49-F238E27FC236}">
                <a16:creationId xmlns:a16="http://schemas.microsoft.com/office/drawing/2014/main" id="{C2898C15-5B63-F3EE-188D-993284575C6F}"/>
              </a:ext>
            </a:extLst>
          </p:cNvPr>
          <p:cNvSpPr/>
          <p:nvPr/>
        </p:nvSpPr>
        <p:spPr>
          <a:xfrm>
            <a:off x="8666163" y="6381751"/>
            <a:ext cx="1784350" cy="250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pPr>
              <a:buSzPct val="45000"/>
              <a:defRPr/>
            </a:pPr>
            <a:r>
              <a:rPr lang="fi-FI" sz="1089" dirty="0"/>
              <a:t>jukka.pietarinen@mrf.fi</a:t>
            </a:r>
            <a:endParaRPr dirty="0"/>
          </a:p>
        </p:txBody>
      </p:sp>
      <p:sp>
        <p:nvSpPr>
          <p:cNvPr id="82" name="TextShape 2">
            <a:extLst>
              <a:ext uri="{FF2B5EF4-FFF2-40B4-BE49-F238E27FC236}">
                <a16:creationId xmlns:a16="http://schemas.microsoft.com/office/drawing/2014/main" id="{5CB014B4-9169-0117-704A-6921D81577F1}"/>
              </a:ext>
            </a:extLst>
          </p:cNvPr>
          <p:cNvSpPr txBox="1"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/>
          <a:lstStyle/>
          <a:p>
            <a:pPr algn="ctr">
              <a:buSzPct val="45000"/>
              <a:defRPr/>
            </a:pPr>
            <a:r>
              <a:rPr lang="fi-FI" sz="2540" b="1" dirty="0">
                <a:latin typeface="Arial"/>
              </a:rPr>
              <a:t>MRF Timing System Development</a:t>
            </a:r>
            <a:endParaRPr dirty="0"/>
          </a:p>
        </p:txBody>
      </p:sp>
      <p:sp>
        <p:nvSpPr>
          <p:cNvPr id="83" name="TextShape 3">
            <a:extLst>
              <a:ext uri="{FF2B5EF4-FFF2-40B4-BE49-F238E27FC236}">
                <a16:creationId xmlns:a16="http://schemas.microsoft.com/office/drawing/2014/main" id="{DF066C95-A208-4471-A686-C1D8CDEF259B}"/>
              </a:ext>
            </a:extLst>
          </p:cNvPr>
          <p:cNvSpPr txBox="1"/>
          <p:nvPr/>
        </p:nvSpPr>
        <p:spPr>
          <a:xfrm>
            <a:off x="1847850" y="1196976"/>
            <a:ext cx="8567738" cy="4968875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/>
                <a:ea typeface="Arial"/>
              </a:rPr>
              <a:t>The MRF Timing system originally developed for the Swiss Light Source (SLS), Paul-Scherrer Institute in 1999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First</a:t>
            </a:r>
            <a:r>
              <a:rPr lang="fi-FI" dirty="0">
                <a:latin typeface="Arial"/>
                <a:ea typeface="Arial"/>
              </a:rPr>
              <a:t> commercially available timing system for </a:t>
            </a:r>
            <a:r>
              <a:rPr lang="fi-FI" dirty="0" err="1">
                <a:latin typeface="Arial"/>
                <a:ea typeface="Arial"/>
              </a:rPr>
              <a:t>particle</a:t>
            </a:r>
            <a:r>
              <a:rPr lang="fi-FI" dirty="0">
                <a:latin typeface="Arial"/>
                <a:ea typeface="Arial"/>
              </a:rPr>
              <a:t> </a:t>
            </a:r>
            <a:r>
              <a:rPr lang="fi-FI" dirty="0" err="1">
                <a:latin typeface="Arial"/>
                <a:ea typeface="Arial"/>
              </a:rPr>
              <a:t>accelerators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Current</a:t>
            </a:r>
            <a:r>
              <a:rPr lang="fi-FI" dirty="0">
                <a:latin typeface="Arial"/>
                <a:ea typeface="Arial"/>
              </a:rPr>
              <a:t> users </a:t>
            </a:r>
            <a:r>
              <a:rPr lang="fi-FI" dirty="0" err="1">
                <a:latin typeface="Arial"/>
                <a:ea typeface="Arial"/>
              </a:rPr>
              <a:t>include</a:t>
            </a:r>
            <a:r>
              <a:rPr lang="fi-FI" dirty="0">
                <a:latin typeface="Arial"/>
                <a:ea typeface="Arial"/>
              </a:rPr>
              <a:t>: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SLS,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Diamond</a:t>
            </a:r>
            <a:r>
              <a:rPr lang="fi-FI" sz="1451" dirty="0">
                <a:latin typeface="Arial"/>
                <a:ea typeface="Arial"/>
              </a:rPr>
              <a:t> Light Source Ltd.,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SSRF, Shanghai,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Australian </a:t>
            </a:r>
            <a:r>
              <a:rPr lang="fi-FI" sz="1451" dirty="0" err="1">
                <a:latin typeface="Arial"/>
                <a:ea typeface="Arial"/>
              </a:rPr>
              <a:t>Synchrotron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ALBA, Spain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Elettra</a:t>
            </a:r>
            <a:r>
              <a:rPr lang="fi-FI" sz="1451" dirty="0">
                <a:latin typeface="Arial"/>
                <a:ea typeface="Arial"/>
              </a:rPr>
              <a:t>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BEPCII, Insitute for High Energy Physics, Beijing,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LCLS, Stanford Linear Accelerator Center,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KEK, Japan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FERMI,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TLS, Taiwan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KIT, Germany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NSLS II, Brookhaven,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PAL-XFEL, Pohang, South Korea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LANSCE upgrade, Los Alamos,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FRIB, Michigan,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SwissFEL</a:t>
            </a:r>
            <a:r>
              <a:rPr lang="fi-FI" sz="1451" dirty="0">
                <a:latin typeface="Arial"/>
                <a:ea typeface="Arial"/>
              </a:rPr>
              <a:t>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STFC, Daresbury,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ESS, </a:t>
            </a:r>
            <a:r>
              <a:rPr lang="fi-FI" sz="1451" dirty="0" err="1">
                <a:latin typeface="Arial"/>
                <a:ea typeface="Arial"/>
              </a:rPr>
              <a:t>Sweden</a:t>
            </a:r>
            <a:endParaRPr lang="fi-FI" sz="1451" dirty="0">
              <a:latin typeface="Arial"/>
              <a:ea typeface="Arial"/>
            </a:endParaRP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APS-U, Argonne National Lab, USA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ELBE, HZDR, Germany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</a:rPr>
              <a:t>Bessy</a:t>
            </a:r>
            <a:r>
              <a:rPr lang="fi-FI" sz="1451" dirty="0">
                <a:latin typeface="Arial"/>
              </a:rPr>
              <a:t> II, Germany</a:t>
            </a:r>
            <a:endParaRPr lang="fi-FI" sz="1451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Most</a:t>
            </a:r>
            <a:r>
              <a:rPr lang="fi-FI" dirty="0">
                <a:latin typeface="Arial"/>
                <a:ea typeface="Arial"/>
              </a:rPr>
              <a:t> of the sites listed above are using EPICS</a:t>
            </a:r>
            <a:endParaRPr dirty="0"/>
          </a:p>
        </p:txBody>
      </p:sp>
      <p:pic>
        <p:nvPicPr>
          <p:cNvPr id="8197" name="Picture 83">
            <a:extLst>
              <a:ext uri="{FF2B5EF4-FFF2-40B4-BE49-F238E27FC236}">
                <a16:creationId xmlns:a16="http://schemas.microsoft.com/office/drawing/2014/main" id="{8687337A-4369-70C5-3469-FACFB477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289" y="5084764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>
            <a:extLst>
              <a:ext uri="{FF2B5EF4-FFF2-40B4-BE49-F238E27FC236}">
                <a16:creationId xmlns:a16="http://schemas.microsoft.com/office/drawing/2014/main" id="{5508BA07-D091-85FE-7FE9-EF81BF1C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9" name="Line 4">
            <a:extLst>
              <a:ext uri="{FF2B5EF4-FFF2-40B4-BE49-F238E27FC236}">
                <a16:creationId xmlns:a16="http://schemas.microsoft.com/office/drawing/2014/main" id="{C52B83DB-9103-1E91-2C33-AC20AF813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>
            <a:extLst>
              <a:ext uri="{FF2B5EF4-FFF2-40B4-BE49-F238E27FC236}">
                <a16:creationId xmlns:a16="http://schemas.microsoft.com/office/drawing/2014/main" id="{35097A7B-D365-F6DA-B852-BD8779882094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solidFill>
                  <a:srgbClr val="000000"/>
                </a:solidFill>
                <a:latin typeface="Arial"/>
                <a:ea typeface="Droid Sans Fallback"/>
              </a:rPr>
              <a:t>Typical System Layout - </a:t>
            </a:r>
            <a:r>
              <a:rPr lang="en-US" sz="2358">
                <a:latin typeface="Arial"/>
              </a:rPr>
              <a:t>Delay Compensation (DC)</a:t>
            </a:r>
            <a:endParaRPr/>
          </a:p>
        </p:txBody>
      </p:sp>
      <p:pic>
        <p:nvPicPr>
          <p:cNvPr id="9219" name="Picture 95">
            <a:extLst>
              <a:ext uri="{FF2B5EF4-FFF2-40B4-BE49-F238E27FC236}">
                <a16:creationId xmlns:a16="http://schemas.microsoft.com/office/drawing/2014/main" id="{6E8850F5-34FC-BB00-E222-B0DAFFF2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13" y="1236663"/>
            <a:ext cx="82931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Shape 2">
            <a:extLst>
              <a:ext uri="{FF2B5EF4-FFF2-40B4-BE49-F238E27FC236}">
                <a16:creationId xmlns:a16="http://schemas.microsoft.com/office/drawing/2014/main" id="{646AA766-CFF6-22DA-0A05-64D902945382}"/>
              </a:ext>
            </a:extLst>
          </p:cNvPr>
          <p:cNvSpPr txBox="1"/>
          <p:nvPr/>
        </p:nvSpPr>
        <p:spPr>
          <a:xfrm>
            <a:off x="5375276" y="4365626"/>
            <a:ext cx="5184775" cy="16684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defRPr/>
            </a:pPr>
            <a:r>
              <a:rPr lang="en-US" dirty="0">
                <a:latin typeface="Arial"/>
              </a:rPr>
              <a:t>Event link protocol carries: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event codes @ event rate max. 167 MHz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distributed data bits @ ½ event 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Data buffer transfers up to 2 </a:t>
            </a:r>
            <a:r>
              <a:rPr lang="en-US" dirty="0" err="1">
                <a:latin typeface="Arial"/>
              </a:rPr>
              <a:t>kbyte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Segmented data buffers up to 128 x 16 bytes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Max. data transfer rate 83 Mbytes/s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>
            <a:extLst>
              <a:ext uri="{FF2B5EF4-FFF2-40B4-BE49-F238E27FC236}">
                <a16:creationId xmlns:a16="http://schemas.microsoft.com/office/drawing/2014/main" id="{107F10C3-806B-DC11-DE65-2F1599BC4400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mTCA-EVM-300</a:t>
            </a:r>
            <a:endParaRPr/>
          </a:p>
        </p:txBody>
      </p:sp>
      <p:pic>
        <p:nvPicPr>
          <p:cNvPr id="10243" name="Picture 171">
            <a:extLst>
              <a:ext uri="{FF2B5EF4-FFF2-40B4-BE49-F238E27FC236}">
                <a16:creationId xmlns:a16="http://schemas.microsoft.com/office/drawing/2014/main" id="{0B4B2BD3-74CD-BBE3-1EAC-33728134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63" y="1104900"/>
            <a:ext cx="41465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71D72-4A30-F28E-ACD2-94F5AF5A7F9A}"/>
              </a:ext>
            </a:extLst>
          </p:cNvPr>
          <p:cNvSpPr txBox="1"/>
          <p:nvPr/>
        </p:nvSpPr>
        <p:spPr>
          <a:xfrm>
            <a:off x="1909763" y="2009776"/>
            <a:ext cx="8299450" cy="416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Generator (EVG)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 sequencers with maskable events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Max. 2047 events/sequence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32 bit timestamp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multiplexed counters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data buffer up to 2k bytes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segmented data buffer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127 segments, 16 bytes each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7-Way Fan-Out/Concentrator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Event Receivers (EVR)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internal pulse outputs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sequencer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rate conversion (with some data buffer related limitations)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Front panel input phase monitoring/select features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Distributed bus phase selection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RF input monitoring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Support for rear transition module</a:t>
            </a:r>
            <a:endParaRPr lang="en-US" sz="145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D9AEA383-7AE3-D97A-A560-A8F21F2A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BB082589-E429-608C-B93E-7A869A7D7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22379E1C-0460-71CE-138B-D483A016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1269" name="Rectangle 8">
            <a:extLst>
              <a:ext uri="{FF2B5EF4-FFF2-40B4-BE49-F238E27FC236}">
                <a16:creationId xmlns:a16="http://schemas.microsoft.com/office/drawing/2014/main" id="{B4AF2BB7-A012-39D1-4D86-BFCDBAB8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VME-EVM-300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362B7F46-DCBB-0FE8-1DFA-BA0085DD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776413"/>
            <a:ext cx="47259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VME64x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Event Generator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8-Way Fan-Out / Concentrator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Event clock up to 142,9 MHz (room for improvement left)</a:t>
            </a:r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id="{446B8E61-4D84-BD6E-870D-6E7B65F3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4" y="1557338"/>
            <a:ext cx="28225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5">
            <a:extLst>
              <a:ext uri="{FF2B5EF4-FFF2-40B4-BE49-F238E27FC236}">
                <a16:creationId xmlns:a16="http://schemas.microsoft.com/office/drawing/2014/main" id="{EB63EFD0-6867-85A4-F4EA-06F0300DD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4005263"/>
            <a:ext cx="6505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Integrated Fan-Out Concentrator and Event Generator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Reference clock from RF input or recovered clock from upstream EVM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Allows for fully synchronized downstream EVGs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Masked events in Sequencer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Hardware or software mask/enable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Segmented Data Buffer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128 segments of 16 bytes each (2 kbyte buffer)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0DFB6627-7AFF-151B-396D-00FE552DE1E1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mTCA-EVR-300U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E43A72A5-E4AF-18DE-0B9F-A31A6620649D}"/>
              </a:ext>
            </a:extLst>
          </p:cNvPr>
          <p:cNvSpPr txBox="1"/>
          <p:nvPr/>
        </p:nvSpPr>
        <p:spPr>
          <a:xfrm>
            <a:off x="1981200" y="1325564"/>
            <a:ext cx="4021138" cy="4535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Four LVTTL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altLang="en-US" sz="1600" dirty="0"/>
              <a:t>New mTCA-EVR-300U on </a:t>
            </a:r>
            <a:r>
              <a:rPr lang="fi-FI" altLang="en-US" sz="1600" dirty="0" err="1"/>
              <a:t>the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way</a:t>
            </a:r>
            <a:endParaRPr lang="fi-FI" altLang="en-US" sz="1600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altLang="en-US" sz="1600" dirty="0" err="1"/>
              <a:t>Fixed</a:t>
            </a:r>
            <a:r>
              <a:rPr lang="fi-FI" altLang="en-US" sz="1600" dirty="0"/>
              <a:t> </a:t>
            </a:r>
            <a:r>
              <a:rPr lang="fi-FI" altLang="en-US" sz="1600" dirty="0" err="1"/>
              <a:t>low</a:t>
            </a:r>
            <a:r>
              <a:rPr lang="fi-FI" altLang="en-US" sz="1600" dirty="0"/>
              <a:t> </a:t>
            </a:r>
            <a:r>
              <a:rPr lang="fi-FI" altLang="en-US" sz="1600" dirty="0" err="1"/>
              <a:t>amplitude</a:t>
            </a:r>
            <a:r>
              <a:rPr lang="fi-FI" altLang="en-US" sz="1600" dirty="0"/>
              <a:t> on </a:t>
            </a:r>
            <a:r>
              <a:rPr lang="fi-FI" altLang="en-US" sz="1600" dirty="0" err="1"/>
              <a:t>differential</a:t>
            </a:r>
            <a:r>
              <a:rPr lang="fi-FI" altLang="en-US" sz="1600" dirty="0"/>
              <a:t> </a:t>
            </a:r>
            <a:r>
              <a:rPr lang="fi-FI" altLang="en-US" sz="1600" dirty="0" err="1"/>
              <a:t>backplane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triggers</a:t>
            </a:r>
            <a:endParaRPr lang="fi-FI" altLang="en-US" sz="1600" dirty="0"/>
          </a:p>
          <a:p>
            <a:pPr marL="259204" indent="-259204">
              <a:buSzPct val="45000"/>
              <a:buFont typeface="Arial" panose="020B0604020202020204" pitchFamily="34" charset="0"/>
              <a:buChar char="•"/>
              <a:defRPr/>
            </a:pPr>
            <a:endParaRPr sz="1451" dirty="0"/>
          </a:p>
        </p:txBody>
      </p:sp>
      <p:pic>
        <p:nvPicPr>
          <p:cNvPr id="12292" name="Picture 174">
            <a:extLst>
              <a:ext uri="{FF2B5EF4-FFF2-40B4-BE49-F238E27FC236}">
                <a16:creationId xmlns:a16="http://schemas.microsoft.com/office/drawing/2014/main" id="{72DAABEB-43F1-8F44-A92E-666897A9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6" y="1327151"/>
            <a:ext cx="42465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5">
            <a:extLst>
              <a:ext uri="{FF2B5EF4-FFF2-40B4-BE49-F238E27FC236}">
                <a16:creationId xmlns:a16="http://schemas.microsoft.com/office/drawing/2014/main" id="{D35A0714-FAD1-7FFF-9DBC-97689F2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141914"/>
            <a:ext cx="39814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9294619-0A86-0DF4-1C37-4CAA3AF3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DF7470B7-DD7D-6E74-80FE-777970F79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AE9FDF8-DEBC-4991-4783-8A4A93333FC8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mTCA-EVRTM-300</a:t>
            </a:r>
            <a:endParaRPr dirty="0"/>
          </a:p>
        </p:txBody>
      </p:sp>
      <p:pic>
        <p:nvPicPr>
          <p:cNvPr id="13315" name="Picture 2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409B3AD2-7BFB-066D-263D-14D7468C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950" y="1676401"/>
            <a:ext cx="39306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68E65-1D9A-E893-3984-1988B3410DA6}"/>
              </a:ext>
            </a:extLst>
          </p:cNvPr>
          <p:cNvSpPr txBox="1"/>
          <p:nvPr/>
        </p:nvSpPr>
        <p:spPr>
          <a:xfrm>
            <a:off x="2036764" y="1787525"/>
            <a:ext cx="3868737" cy="120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Supports up to 5 Universal I/O Modules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Up to ten inputs or outputs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used for mTCA-EVM-300, mTCA-EVR-300U and mTCA-EVR-300RF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en-US" sz="1451" dirty="0"/>
              <a:t>Supports –DLY modules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DA4F70A3-2367-3E6D-B2AE-FFC1D566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3318" name="Line 4">
            <a:extLst>
              <a:ext uri="{FF2B5EF4-FFF2-40B4-BE49-F238E27FC236}">
                <a16:creationId xmlns:a16="http://schemas.microsoft.com/office/drawing/2014/main" id="{E4BCC5AA-E4C4-5977-57D7-9014BAE41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E32BAD84-4992-CEF7-B188-5FE8C94D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C948D973-15E5-2161-C02D-44BE233E6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8FB39E50-893A-1299-91FB-40959051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A962F4AD-2B1A-41A8-2B2F-7CCF13E0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VME-EVR-300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2EB33D3C-1C43-A449-C97C-FD472531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776414"/>
            <a:ext cx="4941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VME64x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Event Receiver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Four Universal I/O Slots (one slot driven by GTX)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Two differential CML outputs (GTX)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Two TTL inputs with default state selectable with jumpers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Optional transition board VME-UNIV-TB64x</a:t>
            </a: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DF363EC5-6F72-85B3-E510-5F20A399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25" y="1628775"/>
            <a:ext cx="27828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5">
            <a:extLst>
              <a:ext uri="{FF2B5EF4-FFF2-40B4-BE49-F238E27FC236}">
                <a16:creationId xmlns:a16="http://schemas.microsoft.com/office/drawing/2014/main" id="{B30FC238-7ED5-E7EE-2B46-E0A1FE62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4365626"/>
            <a:ext cx="6283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Pulse Generator Triggers from prescalers and DBUS bits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Gated pulse outputs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Dual output mapping registers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Segmented Data Buffer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17417</TotalTime>
  <Words>1061</Words>
  <Application>Microsoft Office PowerPoint</Application>
  <PresentationFormat>Laajakuva</PresentationFormat>
  <Paragraphs>220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Default 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Micro-Research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Jukka Pietarinen</dc:creator>
  <cp:lastModifiedBy>Jukka Pietarinen</cp:lastModifiedBy>
  <cp:revision>132</cp:revision>
  <dcterms:created xsi:type="dcterms:W3CDTF">2006-06-12T08:15:38Z</dcterms:created>
  <dcterms:modified xsi:type="dcterms:W3CDTF">2022-09-19T15:06:25Z</dcterms:modified>
</cp:coreProperties>
</file>