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8"/>
  </p:notesMasterIdLst>
  <p:handoutMasterIdLst>
    <p:handoutMasterId r:id="rId19"/>
  </p:handoutMasterIdLst>
  <p:sldIdLst>
    <p:sldId id="420" r:id="rId2"/>
    <p:sldId id="451" r:id="rId3"/>
    <p:sldId id="460" r:id="rId4"/>
    <p:sldId id="463" r:id="rId5"/>
    <p:sldId id="464" r:id="rId6"/>
    <p:sldId id="467" r:id="rId7"/>
    <p:sldId id="456" r:id="rId8"/>
    <p:sldId id="462" r:id="rId9"/>
    <p:sldId id="461" r:id="rId10"/>
    <p:sldId id="455" r:id="rId11"/>
    <p:sldId id="453" r:id="rId12"/>
    <p:sldId id="452" r:id="rId13"/>
    <p:sldId id="466" r:id="rId14"/>
    <p:sldId id="458" r:id="rId15"/>
    <p:sldId id="459" r:id="rId16"/>
    <p:sldId id="465" r:id="rId17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BE0E3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728" autoAdjust="0"/>
  </p:normalViewPr>
  <p:slideViewPr>
    <p:cSldViewPr>
      <p:cViewPr varScale="1">
        <p:scale>
          <a:sx n="116" d="100"/>
          <a:sy n="116" d="100"/>
        </p:scale>
        <p:origin x="69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36E93A8-9CB6-7FA5-A474-DEC905EAD5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AB2C0A9-CF57-1011-C4AE-305EA7E8DB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B123F6CE-7C17-E0DD-5076-6AC1C11FBEC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9F792204-C7E7-5E6A-903E-320EE9683A4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998462-9C82-48B8-AEF6-DEF9DCCBD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F68413B-CFBB-7F46-3DC3-3F892C74B8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D8A4B9E-F837-062C-2ACD-4862A7C0E8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60A141F-121C-5038-114F-9381EB7102C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DC0E7F8-3046-5CA7-5643-53EC72F9A8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3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4C4CD294-E36B-9DBB-440F-F90EF400D7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1E04E904-64AF-3D61-C9C9-80E968C49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47F30A18-6E75-422A-B68B-AA315806D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0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36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7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24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10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5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77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4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12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5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6">
            <a:extLst>
              <a:ext uri="{FF2B5EF4-FFF2-40B4-BE49-F238E27FC236}">
                <a16:creationId xmlns:a16="http://schemas.microsoft.com/office/drawing/2014/main" id="{CA946C6C-2F2E-8B03-C14B-5B6009C97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sp>
        <p:nvSpPr>
          <p:cNvPr id="6149" name="Rectangle 8">
            <a:extLst>
              <a:ext uri="{FF2B5EF4-FFF2-40B4-BE49-F238E27FC236}">
                <a16:creationId xmlns:a16="http://schemas.microsoft.com/office/drawing/2014/main" id="{507D2247-178E-6073-6952-2F9B3B2D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844780"/>
            <a:ext cx="8229600" cy="30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Porting EVR to AMD Xilinx Zynq Ultrascale+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en-US" sz="2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Timing Workshop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en-US" sz="2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EPICS Collaboration Meeting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Rutherford Appleton Laboratory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April 11, 2025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16EA8-67D1-B83A-071B-512B48CC7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CC4B9-ABFF-0D10-C22D-B84609B7740A}"/>
              </a:ext>
            </a:extLst>
          </p:cNvPr>
          <p:cNvSpPr txBox="1"/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VHDL Board top level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39321-3E01-6897-8320-37660B85E05E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Top level HDL (PL)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I/O pins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GTH reference clocks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GTH RX/TX pins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I2C and other I/O goes through PS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PS pins not present in PL design</a:t>
            </a:r>
          </a:p>
        </p:txBody>
      </p:sp>
      <p:pic>
        <p:nvPicPr>
          <p:cNvPr id="4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9B6EE0E-EDFD-C7EB-8485-E46DD3284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0" y="214975"/>
            <a:ext cx="5712305" cy="63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0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E38D4-02E6-BF74-A416-DBDF321D2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4DE79-7311-B168-C0E7-48F7E46A3AF2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psi_common_axi_pkg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6206B-B102-B73B-156B-52905BB73EC2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Part of psi_common library to enhance readability and unifying code through all files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psi_common_axi_pkg provides record types that groups AXI signals and keeps interconnections tidy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https://github.com/paulscherrerinstitute/psi_common</a:t>
            </a:r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99A3E071-506B-0431-18B1-3AE98734C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2"/>
          <a:stretch/>
        </p:blipFill>
        <p:spPr>
          <a:xfrm>
            <a:off x="7608211" y="2023869"/>
            <a:ext cx="4421206" cy="45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7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539BB-0200-E267-0E3B-F64D488C3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57B32-30D1-6C25-ABC0-A0197ED7963F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Linux PL_CLK issues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3CC98-DAC5-D02F-E4AD-3464109D21F4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Recent Linux versions turn off unused clock coming from PS to PL side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Not an issue on Linux shipped with IFC_1414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2022.1 PetaLinux Starter Kit pre-built SD card image for KV260, KR260 seems to work</a:t>
            </a:r>
          </a:p>
        </p:txBody>
      </p:sp>
    </p:spTree>
    <p:extLst>
      <p:ext uri="{BB962C8B-B14F-4D97-AF65-F5344CB8AC3E}">
        <p14:creationId xmlns:p14="http://schemas.microsoft.com/office/powerpoint/2010/main" val="111041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B7FC26-B679-AFFE-9658-8824FCA35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87D08E-7212-4B60-45BE-66B1312B419C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Linux Tools for Ultrascale+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08DEE-1D66-CC84-32DF-A9E86FD8BE2F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I2C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i2cdetect -y -a -r 1 for listing device on I2C bus 1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i2cset -y 1 0x71 0x20 for writing 0x20 to device 0x71 on bus 1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i2cset -y 1 0x76 0x06 0xbf for writing 0xbf to address 0x06 on device 0x76 on bus 1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i2cdump -y 1 0x75 dump 256 registers on device 0x75 on bus 1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devmem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devmem 0xa8000000 read 32 bit value at memory address 0xa800000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devmem 0xa8000008 32 0x00000047 write 32 bit value to address 0xa8000000</a:t>
            </a:r>
          </a:p>
        </p:txBody>
      </p:sp>
    </p:spTree>
    <p:extLst>
      <p:ext uri="{BB962C8B-B14F-4D97-AF65-F5344CB8AC3E}">
        <p14:creationId xmlns:p14="http://schemas.microsoft.com/office/powerpoint/2010/main" val="403872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206FA-9DEA-880E-2796-941D87FC2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9A90F-B129-36A7-1A6D-039C2AA8BCBE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Status of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Ultrascale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+ EVR Port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2DE80-F3C9-2E00-5263-D7D56292FC41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Started working in IFC_1414 but switched over to KR260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Did not have FMC module for I/O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IFC_1414 is missing scope probing points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IFC_1414 has one green/red PL controlled LED in front panel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Additional LEDs on PCB but difficult to see in crate 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KR260 has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PMOD connectors for probing/additional LEDs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Two fixed reference clocks for EVR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EVR visible from Linux through AXI (devmem)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Link is up, EVM shows round-trip delay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HW outputs on KR260 PMOD working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Delay compensation is not working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Missing clock cleaner</a:t>
            </a:r>
          </a:p>
        </p:txBody>
      </p:sp>
    </p:spTree>
    <p:extLst>
      <p:ext uri="{BB962C8B-B14F-4D97-AF65-F5344CB8AC3E}">
        <p14:creationId xmlns:p14="http://schemas.microsoft.com/office/powerpoint/2010/main" val="1593262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2B8662-48B2-A9BA-DB5B-6102A9078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D9D407-5327-6617-C8E9-A4213F092EA7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Licensing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75559-8030-59D2-C074-43D919F68007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Will be released open source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Software license MIT, BSD?</a:t>
            </a:r>
          </a:p>
        </p:txBody>
      </p:sp>
    </p:spTree>
    <p:extLst>
      <p:ext uri="{BB962C8B-B14F-4D97-AF65-F5344CB8AC3E}">
        <p14:creationId xmlns:p14="http://schemas.microsoft.com/office/powerpoint/2010/main" val="3022658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C135B0-52FF-7CA1-20F4-3610B306C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E43C8-01A0-A736-4AB3-B20BE96335D4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Acknowledgements	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E01AE-681C-6559-8908-8455C7D15AE0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Till Straumann for his work on the CPSI_CIO Zynq </a:t>
            </a:r>
            <a:r>
              <a:rPr lang="en-US" sz="2200" dirty="0" err="1"/>
              <a:t>Ultrascale</a:t>
            </a:r>
            <a:r>
              <a:rPr lang="en-US" sz="2200" dirty="0"/>
              <a:t>+ port of the EVM for SLS-II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Example of using TCL scripts for generating IP cores instead of using .xci files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Introduction to the PSI AXI wrappers</a:t>
            </a:r>
          </a:p>
        </p:txBody>
      </p:sp>
    </p:spTree>
    <p:extLst>
      <p:ext uri="{BB962C8B-B14F-4D97-AF65-F5344CB8AC3E}">
        <p14:creationId xmlns:p14="http://schemas.microsoft.com/office/powerpoint/2010/main" val="406000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3B9541-7AD1-3797-9805-90B18B9798EC}"/>
              </a:ext>
            </a:extLst>
          </p:cNvPr>
          <p:cNvSpPr txBox="1"/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AMD Xilinx Zynq Ultrascale+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45A89-485F-28E2-9712-6BC08F365068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PS (Processing System)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Powerful MPSoC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Dedicated I/O pins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Runs independently of PL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Peripherals include GigE, PCIe, I2C, etc.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Runs Linux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PL (Programmable Logic)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FPGA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AXI connectivity to PS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High-Speed GTH transceivers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D45B229-D48D-8012-8CF0-3E4F55B09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54296" y="1133513"/>
            <a:ext cx="6903720" cy="45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11896C-0EA1-A275-E786-231088640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4EB14-690C-5125-0E68-1C3CB204502C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AMD Xilinx Zynq Ultrascale+ Booting Process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023F1A-BF5D-EBD7-BC77-232A01F48553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FSBL (First Stage Boot Loader)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Initialization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Boot device initialization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Partition loading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Handoff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U-Boot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Linux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FPGA Configuration in Linux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Documentation somewhat hard to find and digest</a:t>
            </a:r>
          </a:p>
        </p:txBody>
      </p:sp>
    </p:spTree>
    <p:extLst>
      <p:ext uri="{BB962C8B-B14F-4D97-AF65-F5344CB8AC3E}">
        <p14:creationId xmlns:p14="http://schemas.microsoft.com/office/powerpoint/2010/main" val="9597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1AD92A-DA3A-5548-0BA0-20EEFE930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339926-B335-1AB4-C31A-54B999261491}"/>
              </a:ext>
            </a:extLst>
          </p:cNvPr>
          <p:cNvSpPr txBox="1"/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AMD Xilinx Zynq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Ultrascale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+ in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Vivado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3A2D4-A156-FBA0-9BB6-79CEFEEDA27C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Block diagram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Not version control friendly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Portability across </a:t>
            </a:r>
            <a:r>
              <a:rPr lang="en-US" sz="2200" dirty="0" err="1"/>
              <a:t>Vivado</a:t>
            </a:r>
            <a:r>
              <a:rPr lang="en-US" sz="2200" dirty="0"/>
              <a:t> versions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Extract Block Design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TCL script to regenerate block design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A31A0B-76B8-16F3-6B28-1340D5EE3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54296" y="1521847"/>
            <a:ext cx="6903720" cy="38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4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EF5EC-D412-ED9C-FE79-88815445E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5A0A9B-AB32-C3B3-7B7E-18A2F9C63AC0}"/>
              </a:ext>
            </a:extLst>
          </p:cNvPr>
          <p:cNvSpPr txBox="1"/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AMD Xilinx Zynq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Ultrascale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+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93A6E-218D-3D80-AB10-21527661BAC0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IP core generator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.xci files text based but not version control friendly nor portable across </a:t>
            </a:r>
            <a:r>
              <a:rPr lang="en-US" sz="2200" dirty="0" err="1"/>
              <a:t>Vivado</a:t>
            </a:r>
            <a:r>
              <a:rPr lang="en-US" sz="2200" dirty="0"/>
              <a:t> versions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Extract TCL from log file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841621B-6C07-893C-37F2-C86392197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857365"/>
            <a:ext cx="6903720" cy="51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5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0B8ADF-3B60-6C96-611E-89DD2C58F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14BA5-403A-3360-64BB-9AEFFEDC8143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Version Control for FPGA source code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9D033-3129-3452-C5AB-E08138F04312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HDL (VHDL/Verilog)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Instantiation in HDL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TCL scripts for IP cores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TCL scripts for project setup and implementation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Constraints in human readable text files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No block designs/GUI tools needed</a:t>
            </a:r>
          </a:p>
        </p:txBody>
      </p:sp>
    </p:spTree>
    <p:extLst>
      <p:ext uri="{BB962C8B-B14F-4D97-AF65-F5344CB8AC3E}">
        <p14:creationId xmlns:p14="http://schemas.microsoft.com/office/powerpoint/2010/main" val="119534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FF25FA-3BE4-D65E-18F6-24657669D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A175A-B4B0-8E6D-1CDF-7B0CF3E9FD72}"/>
              </a:ext>
            </a:extLst>
          </p:cNvPr>
          <p:cNvSpPr txBox="1"/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IOxOS IFC_1414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C9DBE-D4C4-E86A-D64C-2087E4249103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Zynq Ultrascale+ mTCA.4 Processor AMC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Single VITA 57.1 FMC slot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SFP+ slots in front panel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Class D1.2 RTM interface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Si5341B clock generator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Reference clock for EVR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LMK04616ZCR clock cleaner for system clocks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Cannot be used for EVR clock cleaning</a:t>
            </a:r>
          </a:p>
        </p:txBody>
      </p:sp>
      <p:pic>
        <p:nvPicPr>
          <p:cNvPr id="5" name="Picture 4" descr="A green electronic board with black buttons&#10;&#10;AI-generated content may be incorrect.">
            <a:extLst>
              <a:ext uri="{FF2B5EF4-FFF2-40B4-BE49-F238E27FC236}">
                <a16:creationId xmlns:a16="http://schemas.microsoft.com/office/drawing/2014/main" id="{785E4EEA-78C0-29E2-A774-448260B00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19290"/>
            <a:ext cx="6903720" cy="54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8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354E5-10BF-376E-A47C-AABBFF824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92C783-1008-AF2C-82B6-1E8AE8DD3AF9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Xilinx KR260 Robotics Stater Kit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C905C-1DD1-2FB3-7891-A540ED59767B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Lots of I/O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SFP cage for transceiver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Two fixed GTH reference clocks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156.25 MHz and 74.25 MHz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9848B4-ADBF-A5E9-E490-EB0348E55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920" y="1839783"/>
            <a:ext cx="6120850" cy="61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69DFF-F976-3B76-AA07-21BBE0363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8F191-CD5F-E622-9E5B-B35012E3521D}"/>
              </a:ext>
            </a:extLst>
          </p:cNvPr>
          <p:cNvSpPr txBox="1"/>
          <p:nvPr/>
        </p:nvSpPr>
        <p:spPr>
          <a:xfrm>
            <a:off x="263190" y="284694"/>
            <a:ext cx="20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KRIA K26 SOM</a:t>
            </a:r>
          </a:p>
        </p:txBody>
      </p:sp>
      <p:pic>
        <p:nvPicPr>
          <p:cNvPr id="5" name="Picture 4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0978CD26-0D6B-5ED8-C4EA-EE69BD0A4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40" y="3143401"/>
            <a:ext cx="6384040" cy="359102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FA407C6-CA91-122B-81F9-1E4B746C6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30" y="720566"/>
            <a:ext cx="4490332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General Specifications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Dimensions (with heat spreader)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77 mm x 60 mm x 11 mm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Application Processor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Quad-core Arm® Cortex®-A53 </a:t>
            </a:r>
            <a:r>
              <a:rPr kumimoji="0" lang="en-FI" altLang="en-FI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MPCore</a:t>
            </a: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™ up to 1.5 GHz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Real-Time Processor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Dual-core Arm Cortex-R5F </a:t>
            </a:r>
            <a:r>
              <a:rPr kumimoji="0" lang="en-FI" altLang="en-FI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MPCore</a:t>
            </a: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up to 600 MHz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Graphics Processing Unit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Mali™-400 MP2 up to 667 MHz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Video Codec Unit (VCU)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1 - up to 32 streams (total resolution ≤ 4Kp60)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Trusted Platform Module (TPM)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Infineon 2.0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 On-Chip*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26.6 Mb On-Chip SRAM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 On-SOM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4GB 64-bit DDR4 (non-ECC) and 16 GB eMMC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High-Speed PS Connectivity (GTR)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PCIe® Gen2 x4, 2x USB3.0, SATA 3.1, DisplayPort™, 4x Tri-mode Gigabit Ethernet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altLang="en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8C2604E-C9A6-2D37-038A-3D4D53729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076" y="843677"/>
            <a:ext cx="426110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General PS Connectivity (MIO)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2xUSB 2.0, 2x SD/SDIO, 2x UART, 2x CAN 2.0B, 2x I2C, 2x SPI, 4x 32b GPIO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GTH 12.5 Gb/s Transceivers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 (PCIe Gen3 x4, SLVS-EC, HDMI 2.0, DisplayPort 1.4)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GTR 6 Gb/s Transceivers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 MIO (1.8V)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 High-density (HD) I/O (3.3V)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 High-performance (HP) I/O (1.8V)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 Logic Cells (K)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256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DSP Slices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1,248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Typical Power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I" altLang="en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7.5W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altLang="en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462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24400</TotalTime>
  <Words>872</Words>
  <Application>Microsoft Office PowerPoint</Application>
  <PresentationFormat>Laajakuva</PresentationFormat>
  <Paragraphs>143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Default Design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Micro-Research Finland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Jukka Pietarinen</dc:creator>
  <cp:lastModifiedBy>Jukka Pietarinen</cp:lastModifiedBy>
  <cp:revision>160</cp:revision>
  <dcterms:created xsi:type="dcterms:W3CDTF">2006-06-12T08:15:38Z</dcterms:created>
  <dcterms:modified xsi:type="dcterms:W3CDTF">2025-04-10T19:57:38Z</dcterms:modified>
</cp:coreProperties>
</file>