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19"/>
  </p:notesMasterIdLst>
  <p:handoutMasterIdLst>
    <p:handoutMasterId r:id="rId20"/>
  </p:handoutMasterIdLst>
  <p:sldIdLst>
    <p:sldId id="420" r:id="rId2"/>
    <p:sldId id="485" r:id="rId3"/>
    <p:sldId id="470" r:id="rId4"/>
    <p:sldId id="472" r:id="rId5"/>
    <p:sldId id="471" r:id="rId6"/>
    <p:sldId id="447" r:id="rId7"/>
    <p:sldId id="473" r:id="rId8"/>
    <p:sldId id="476" r:id="rId9"/>
    <p:sldId id="474" r:id="rId10"/>
    <p:sldId id="475" r:id="rId11"/>
    <p:sldId id="477" r:id="rId12"/>
    <p:sldId id="479" r:id="rId13"/>
    <p:sldId id="480" r:id="rId14"/>
    <p:sldId id="481" r:id="rId15"/>
    <p:sldId id="482" r:id="rId16"/>
    <p:sldId id="483" r:id="rId17"/>
    <p:sldId id="484" r:id="rId18"/>
  </p:sldIdLst>
  <p:sldSz cx="12192000" cy="6858000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BBE0E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728" autoAdjust="0"/>
  </p:normalViewPr>
  <p:slideViewPr>
    <p:cSldViewPr>
      <p:cViewPr varScale="1">
        <p:scale>
          <a:sx n="116" d="100"/>
          <a:sy n="116" d="100"/>
        </p:scale>
        <p:origin x="691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336E93A8-9CB6-7FA5-A474-DEC905EAD5E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4AB2C0A9-CF57-1011-C4AE-305EA7E8DBE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2" name="Rectangle 4">
            <a:extLst>
              <a:ext uri="{FF2B5EF4-FFF2-40B4-BE49-F238E27FC236}">
                <a16:creationId xmlns:a16="http://schemas.microsoft.com/office/drawing/2014/main" id="{B123F6CE-7C17-E0DD-5076-6AC1C11FBEC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9F792204-C7E7-5E6A-903E-320EE9683A4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D998462-9C82-48B8-AEF6-DEF9DCCBD3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CF68413B-CFBB-7F46-3DC3-3F892C74B8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7D8A4B9E-F837-062C-2ACD-4862A7C0E88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060A141F-121C-5038-114F-9381EB7102C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2463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6DC0E7F8-3046-5CA7-5643-53EC72F9A80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3537" cy="44735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4C4CD294-E36B-9DBB-440F-F90EF400D73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1E04E904-64AF-3D61-C9C9-80E968C494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/>
            </a:lvl1pPr>
          </a:lstStyle>
          <a:p>
            <a:pPr>
              <a:defRPr/>
            </a:pPr>
            <a:fld id="{47F30A18-6E75-422A-B68B-AA315806D3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75C35-CC61-48F7-B4B3-EC8E896655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610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75C35-CC61-48F7-B4B3-EC8E896655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606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75C35-CC61-48F7-B4B3-EC8E896655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5368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563" y="273353"/>
            <a:ext cx="10971684" cy="114500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563" y="1604841"/>
            <a:ext cx="10971684" cy="3977158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22529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563" y="273353"/>
            <a:ext cx="10971684" cy="114500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609563" y="1604841"/>
            <a:ext cx="10971684" cy="3977158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0882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75C35-CC61-48F7-B4B3-EC8E896655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2177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75C35-CC61-48F7-B4B3-EC8E896655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4379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75C35-CC61-48F7-B4B3-EC8E896655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1241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75C35-CC61-48F7-B4B3-EC8E896655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6108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75C35-CC61-48F7-B4B3-EC8E896655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135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75C35-CC61-48F7-B4B3-EC8E896655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778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75C35-CC61-48F7-B4B3-EC8E896655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841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75C35-CC61-48F7-B4B3-EC8E896655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7123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E575C35-CC61-48F7-B4B3-EC8E896655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315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6">
            <a:extLst>
              <a:ext uri="{FF2B5EF4-FFF2-40B4-BE49-F238E27FC236}">
                <a16:creationId xmlns:a16="http://schemas.microsoft.com/office/drawing/2014/main" id="{CA946C6C-2F2E-8B03-C14B-5B6009C97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0238" y="6381750"/>
            <a:ext cx="184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/>
          </a:p>
        </p:txBody>
      </p:sp>
      <p:sp>
        <p:nvSpPr>
          <p:cNvPr id="6149" name="Rectangle 8">
            <a:extLst>
              <a:ext uri="{FF2B5EF4-FFF2-40B4-BE49-F238E27FC236}">
                <a16:creationId xmlns:a16="http://schemas.microsoft.com/office/drawing/2014/main" id="{507D2247-178E-6073-6952-2F9B3B2D1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844780"/>
            <a:ext cx="8229600" cy="3024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en-US" sz="2400" dirty="0">
                <a:solidFill>
                  <a:schemeClr val="tx2"/>
                </a:solidFill>
              </a:rPr>
              <a:t>MRF latest developments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en-US" sz="2400" dirty="0">
              <a:solidFill>
                <a:schemeClr val="tx2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en-US" sz="2400" dirty="0">
                <a:solidFill>
                  <a:schemeClr val="tx2"/>
                </a:solidFill>
              </a:rPr>
              <a:t>Timing Workshop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en-US" sz="2400" dirty="0">
              <a:solidFill>
                <a:schemeClr val="tx2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en-US" sz="2400" dirty="0">
                <a:solidFill>
                  <a:schemeClr val="tx2"/>
                </a:solidFill>
              </a:rPr>
              <a:t>EPICS Collaboration Meeting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en-US" sz="2400" dirty="0">
                <a:solidFill>
                  <a:schemeClr val="tx2"/>
                </a:solidFill>
              </a:rPr>
              <a:t>CEA Saclay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en-US" sz="2400" dirty="0">
                <a:solidFill>
                  <a:schemeClr val="tx2"/>
                </a:solidFill>
              </a:rPr>
              <a:t>April 23, 2026</a:t>
            </a:r>
            <a:endParaRPr lang="en-US" altLang="en-US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B2B1B-A97C-E229-A2E9-7993A1478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Shape 1">
            <a:extLst>
              <a:ext uri="{FF2B5EF4-FFF2-40B4-BE49-F238E27FC236}">
                <a16:creationId xmlns:a16="http://schemas.microsoft.com/office/drawing/2014/main" id="{C4E3A06B-07A1-C082-0C87-3CDA918DEF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762651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8" tIns="42452" rIns="81638" bIns="4245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– Fast Event High Priority Mode</a:t>
            </a:r>
          </a:p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detected, simultaneous event from DC FIFO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0FBCF716-D5B4-D097-F83B-86A4BD818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15900"/>
            <a:ext cx="247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en-US" sz="1400" b="1" i="1">
                <a:solidFill>
                  <a:srgbClr val="0000FF"/>
                </a:solidFill>
              </a:rPr>
              <a:t>Micro-Research Finland Oy</a:t>
            </a:r>
            <a:endParaRPr lang="en-US" altLang="en-US" sz="1400" b="1" i="1" dirty="0">
              <a:solidFill>
                <a:srgbClr val="0000FF"/>
              </a:solidFill>
            </a:endParaRPr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72817CC2-1DE8-626D-8E46-DC80B2737CE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476250"/>
            <a:ext cx="85693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6B2F09-377B-678B-3435-39B67274AFB6}"/>
              </a:ext>
            </a:extLst>
          </p:cNvPr>
          <p:cNvSpPr txBox="1"/>
          <p:nvPr/>
        </p:nvSpPr>
        <p:spPr>
          <a:xfrm>
            <a:off x="2207460" y="3244334"/>
            <a:ext cx="42992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RX</a:t>
            </a:r>
          </a:p>
        </p:txBody>
      </p:sp>
      <p:sp>
        <p:nvSpPr>
          <p:cNvPr id="10" name="Flowchart: Manual Operation 9">
            <a:extLst>
              <a:ext uri="{FF2B5EF4-FFF2-40B4-BE49-F238E27FC236}">
                <a16:creationId xmlns:a16="http://schemas.microsoft.com/office/drawing/2014/main" id="{649E6B1E-2D68-9F57-948D-75F65BDC0AE8}"/>
              </a:ext>
            </a:extLst>
          </p:cNvPr>
          <p:cNvSpPr/>
          <p:nvPr/>
        </p:nvSpPr>
        <p:spPr>
          <a:xfrm rot="5400000">
            <a:off x="3131020" y="3248975"/>
            <a:ext cx="817250" cy="360050"/>
          </a:xfrm>
          <a:prstGeom prst="flowChartManualOperat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835E19-E1D8-C326-5D3B-E11837CFC8A0}"/>
              </a:ext>
            </a:extLst>
          </p:cNvPr>
          <p:cNvSpPr txBox="1"/>
          <p:nvPr/>
        </p:nvSpPr>
        <p:spPr>
          <a:xfrm>
            <a:off x="4461799" y="3429000"/>
            <a:ext cx="92320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DC FIFO</a:t>
            </a:r>
          </a:p>
        </p:txBody>
      </p:sp>
      <p:sp>
        <p:nvSpPr>
          <p:cNvPr id="12" name="Flowchart: Manual Operation 11">
            <a:extLst>
              <a:ext uri="{FF2B5EF4-FFF2-40B4-BE49-F238E27FC236}">
                <a16:creationId xmlns:a16="http://schemas.microsoft.com/office/drawing/2014/main" id="{34C4F8E5-F4DB-D837-9269-8B1E9FAD5616}"/>
              </a:ext>
            </a:extLst>
          </p:cNvPr>
          <p:cNvSpPr/>
          <p:nvPr/>
        </p:nvSpPr>
        <p:spPr>
          <a:xfrm rot="5400000" flipV="1">
            <a:off x="8531771" y="3288267"/>
            <a:ext cx="817250" cy="360051"/>
          </a:xfrm>
          <a:prstGeom prst="flowChartManualOperat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F9718EB1-E672-B73F-AF2D-42167D425FD5}"/>
              </a:ext>
            </a:extLst>
          </p:cNvPr>
          <p:cNvSpPr/>
          <p:nvPr/>
        </p:nvSpPr>
        <p:spPr>
          <a:xfrm>
            <a:off x="6168010" y="3059667"/>
            <a:ext cx="640203" cy="777958"/>
          </a:xfrm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A1DA18-BD09-C557-612E-059D3C256593}"/>
              </a:ext>
            </a:extLst>
          </p:cNvPr>
          <p:cNvSpPr txBox="1"/>
          <p:nvPr/>
        </p:nvSpPr>
        <p:spPr>
          <a:xfrm>
            <a:off x="3077018" y="4005080"/>
            <a:ext cx="925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Fast Event</a:t>
            </a:r>
          </a:p>
          <a:p>
            <a:pPr algn="ctr"/>
            <a:r>
              <a:rPr lang="en-US" sz="1400" dirty="0"/>
              <a:t>detection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582072C-17EC-E1AC-432A-4160849806D3}"/>
              </a:ext>
            </a:extLst>
          </p:cNvPr>
          <p:cNvCxnSpPr>
            <a:cxnSpLocks/>
            <a:stCxn id="2" idx="3"/>
            <a:endCxn id="10" idx="2"/>
          </p:cNvCxnSpPr>
          <p:nvPr/>
        </p:nvCxnSpPr>
        <p:spPr>
          <a:xfrm>
            <a:off x="2637386" y="3429000"/>
            <a:ext cx="7222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F1C016C-90CB-AAC9-36DA-20A15CE20389}"/>
              </a:ext>
            </a:extLst>
          </p:cNvPr>
          <p:cNvCxnSpPr>
            <a:cxnSpLocks/>
            <a:stCxn id="10" idx="2"/>
          </p:cNvCxnSpPr>
          <p:nvPr/>
        </p:nvCxnSpPr>
        <p:spPr>
          <a:xfrm flipV="1">
            <a:off x="3359620" y="3235730"/>
            <a:ext cx="360051" cy="1932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0BA4834-DA4C-0284-D179-0A3A58D4AD42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3719671" y="3613666"/>
            <a:ext cx="74212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334CC6C-5D38-CC38-A6A7-BE79A2EBFDDE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5385000" y="3613666"/>
            <a:ext cx="78301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5541F0D2-E8AC-E8C1-B2A0-363B5AEEAAF1}"/>
              </a:ext>
            </a:extLst>
          </p:cNvPr>
          <p:cNvCxnSpPr>
            <a:cxnSpLocks/>
          </p:cNvCxnSpPr>
          <p:nvPr/>
        </p:nvCxnSpPr>
        <p:spPr>
          <a:xfrm flipV="1">
            <a:off x="6168010" y="3613665"/>
            <a:ext cx="643565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1" name="Flowchart: Process 50">
            <a:extLst>
              <a:ext uri="{FF2B5EF4-FFF2-40B4-BE49-F238E27FC236}">
                <a16:creationId xmlns:a16="http://schemas.microsoft.com/office/drawing/2014/main" id="{8F02063A-3612-F8D4-D706-F9827B9EE95B}"/>
              </a:ext>
            </a:extLst>
          </p:cNvPr>
          <p:cNvSpPr/>
          <p:nvPr/>
        </p:nvSpPr>
        <p:spPr>
          <a:xfrm>
            <a:off x="7544041" y="3435873"/>
            <a:ext cx="504070" cy="355585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XX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AC693E0-61C4-666C-558C-060A4F458F7B}"/>
              </a:ext>
            </a:extLst>
          </p:cNvPr>
          <p:cNvSpPr txBox="1"/>
          <p:nvPr/>
        </p:nvSpPr>
        <p:spPr>
          <a:xfrm>
            <a:off x="7426403" y="4005080"/>
            <a:ext cx="723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 Event</a:t>
            </a:r>
          </a:p>
          <a:p>
            <a:pPr algn="ctr"/>
            <a:r>
              <a:rPr lang="en-US" sz="1400" dirty="0"/>
              <a:t>buffer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F8A838F6-6EC3-4C34-BFC2-A2DA1507B5D1}"/>
              </a:ext>
            </a:extLst>
          </p:cNvPr>
          <p:cNvCxnSpPr>
            <a:cxnSpLocks/>
          </p:cNvCxnSpPr>
          <p:nvPr/>
        </p:nvCxnSpPr>
        <p:spPr>
          <a:xfrm>
            <a:off x="6808213" y="3244334"/>
            <a:ext cx="195215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9935A3F7-A1A0-7958-F074-762ADE669103}"/>
              </a:ext>
            </a:extLst>
          </p:cNvPr>
          <p:cNvCxnSpPr>
            <a:cxnSpLocks/>
            <a:endCxn id="12" idx="2"/>
          </p:cNvCxnSpPr>
          <p:nvPr/>
        </p:nvCxnSpPr>
        <p:spPr>
          <a:xfrm>
            <a:off x="8760370" y="3244334"/>
            <a:ext cx="360052" cy="2239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0" name="Flowchart: Manual Operation 59">
            <a:extLst>
              <a:ext uri="{FF2B5EF4-FFF2-40B4-BE49-F238E27FC236}">
                <a16:creationId xmlns:a16="http://schemas.microsoft.com/office/drawing/2014/main" id="{17E18D7C-321E-2FA6-AF64-55E1451B1E03}"/>
              </a:ext>
            </a:extLst>
          </p:cNvPr>
          <p:cNvSpPr/>
          <p:nvPr/>
        </p:nvSpPr>
        <p:spPr>
          <a:xfrm rot="5400000">
            <a:off x="8365072" y="3302560"/>
            <a:ext cx="3600500" cy="331464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Mapping RAM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DE291D1A-4444-9E1A-1755-3791AFD1D840}"/>
              </a:ext>
            </a:extLst>
          </p:cNvPr>
          <p:cNvCxnSpPr>
            <a:cxnSpLocks/>
            <a:stCxn id="12" idx="2"/>
            <a:endCxn id="60" idx="2"/>
          </p:cNvCxnSpPr>
          <p:nvPr/>
        </p:nvCxnSpPr>
        <p:spPr>
          <a:xfrm flipV="1">
            <a:off x="9120422" y="3468292"/>
            <a:ext cx="87916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534" name="Straight Arrow Connector 22533">
            <a:extLst>
              <a:ext uri="{FF2B5EF4-FFF2-40B4-BE49-F238E27FC236}">
                <a16:creationId xmlns:a16="http://schemas.microsoft.com/office/drawing/2014/main" id="{2C6414D5-90F3-6832-7565-4FE1C49AEC48}"/>
              </a:ext>
            </a:extLst>
          </p:cNvPr>
          <p:cNvCxnSpPr>
            <a:cxnSpLocks/>
          </p:cNvCxnSpPr>
          <p:nvPr/>
        </p:nvCxnSpPr>
        <p:spPr>
          <a:xfrm>
            <a:off x="3719671" y="3244334"/>
            <a:ext cx="2448339" cy="0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37" name="Straight Connector 22536">
            <a:extLst>
              <a:ext uri="{FF2B5EF4-FFF2-40B4-BE49-F238E27FC236}">
                <a16:creationId xmlns:a16="http://schemas.microsoft.com/office/drawing/2014/main" id="{49A2C410-EDC4-3520-13CB-7B79EFD8840E}"/>
              </a:ext>
            </a:extLst>
          </p:cNvPr>
          <p:cNvCxnSpPr>
            <a:cxnSpLocks/>
          </p:cNvCxnSpPr>
          <p:nvPr/>
        </p:nvCxnSpPr>
        <p:spPr>
          <a:xfrm>
            <a:off x="6150394" y="3244334"/>
            <a:ext cx="675435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40" name="Straight Connector 22539">
            <a:extLst>
              <a:ext uri="{FF2B5EF4-FFF2-40B4-BE49-F238E27FC236}">
                <a16:creationId xmlns:a16="http://schemas.microsoft.com/office/drawing/2014/main" id="{59004CC8-C252-38D7-4203-8CEB743313EF}"/>
              </a:ext>
            </a:extLst>
          </p:cNvPr>
          <p:cNvCxnSpPr>
            <a:cxnSpLocks/>
            <a:endCxn id="51" idx="1"/>
          </p:cNvCxnSpPr>
          <p:nvPr/>
        </p:nvCxnSpPr>
        <p:spPr>
          <a:xfrm>
            <a:off x="6807002" y="3613666"/>
            <a:ext cx="737039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46" name="Straight Connector 22545">
            <a:extLst>
              <a:ext uri="{FF2B5EF4-FFF2-40B4-BE49-F238E27FC236}">
                <a16:creationId xmlns:a16="http://schemas.microsoft.com/office/drawing/2014/main" id="{4695DA38-9CCE-D257-3559-B4A0EB5944AB}"/>
              </a:ext>
            </a:extLst>
          </p:cNvPr>
          <p:cNvCxnSpPr>
            <a:cxnSpLocks/>
            <a:stCxn id="51" idx="3"/>
          </p:cNvCxnSpPr>
          <p:nvPr/>
        </p:nvCxnSpPr>
        <p:spPr>
          <a:xfrm>
            <a:off x="8048111" y="3613666"/>
            <a:ext cx="711048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201332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31EAF-7F4A-0346-BE65-C84C75800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Shape 1">
            <a:extLst>
              <a:ext uri="{FF2B5EF4-FFF2-40B4-BE49-F238E27FC236}">
                <a16:creationId xmlns:a16="http://schemas.microsoft.com/office/drawing/2014/main" id="{DB142ED8-3305-14A7-73A0-1B11EA7F6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830621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8" tIns="42452" rIns="81638" bIns="4245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– Fast Event High Priority Mode</a:t>
            </a:r>
          </a:p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processed, events from DC FIFO delayed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2CEE0C27-5B7A-9526-6872-653DF1010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15900"/>
            <a:ext cx="247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en-US" sz="1400" b="1" i="1">
                <a:solidFill>
                  <a:srgbClr val="0000FF"/>
                </a:solidFill>
              </a:rPr>
              <a:t>Micro-Research Finland Oy</a:t>
            </a:r>
            <a:endParaRPr lang="en-US" altLang="en-US" sz="1400" b="1" i="1" dirty="0">
              <a:solidFill>
                <a:srgbClr val="0000FF"/>
              </a:solidFill>
            </a:endParaRPr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D129C967-1D8E-319B-9BE0-C13F38D7832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476250"/>
            <a:ext cx="85693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DF0E778-EB3E-ED85-F4AE-05E25C83DBC7}"/>
              </a:ext>
            </a:extLst>
          </p:cNvPr>
          <p:cNvSpPr txBox="1"/>
          <p:nvPr/>
        </p:nvSpPr>
        <p:spPr>
          <a:xfrm>
            <a:off x="2207460" y="3244334"/>
            <a:ext cx="42992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RX</a:t>
            </a:r>
          </a:p>
        </p:txBody>
      </p:sp>
      <p:sp>
        <p:nvSpPr>
          <p:cNvPr id="10" name="Flowchart: Manual Operation 9">
            <a:extLst>
              <a:ext uri="{FF2B5EF4-FFF2-40B4-BE49-F238E27FC236}">
                <a16:creationId xmlns:a16="http://schemas.microsoft.com/office/drawing/2014/main" id="{C5CF13AD-BB78-7211-C40F-80AFA96D55CC}"/>
              </a:ext>
            </a:extLst>
          </p:cNvPr>
          <p:cNvSpPr/>
          <p:nvPr/>
        </p:nvSpPr>
        <p:spPr>
          <a:xfrm rot="5400000">
            <a:off x="3131020" y="3248975"/>
            <a:ext cx="817250" cy="360050"/>
          </a:xfrm>
          <a:prstGeom prst="flowChartManualOperat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00FAB6-1A1A-D869-A835-DEFFA4DB1A5A}"/>
              </a:ext>
            </a:extLst>
          </p:cNvPr>
          <p:cNvSpPr txBox="1"/>
          <p:nvPr/>
        </p:nvSpPr>
        <p:spPr>
          <a:xfrm>
            <a:off x="4461799" y="3429000"/>
            <a:ext cx="92320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DC FIFO</a:t>
            </a:r>
          </a:p>
        </p:txBody>
      </p:sp>
      <p:sp>
        <p:nvSpPr>
          <p:cNvPr id="12" name="Flowchart: Manual Operation 11">
            <a:extLst>
              <a:ext uri="{FF2B5EF4-FFF2-40B4-BE49-F238E27FC236}">
                <a16:creationId xmlns:a16="http://schemas.microsoft.com/office/drawing/2014/main" id="{AB7F3633-8014-CB53-9802-71C21040D09F}"/>
              </a:ext>
            </a:extLst>
          </p:cNvPr>
          <p:cNvSpPr/>
          <p:nvPr/>
        </p:nvSpPr>
        <p:spPr>
          <a:xfrm rot="5400000" flipV="1">
            <a:off x="8531771" y="3288267"/>
            <a:ext cx="817250" cy="360051"/>
          </a:xfrm>
          <a:prstGeom prst="flowChartManualOperat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4677750A-4BF3-86E8-78EA-52D9DB680A3C}"/>
              </a:ext>
            </a:extLst>
          </p:cNvPr>
          <p:cNvSpPr/>
          <p:nvPr/>
        </p:nvSpPr>
        <p:spPr>
          <a:xfrm>
            <a:off x="6168010" y="3059667"/>
            <a:ext cx="640203" cy="777958"/>
          </a:xfrm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68C2DA6-0212-F560-C45A-B8844F3C60D1}"/>
              </a:ext>
            </a:extLst>
          </p:cNvPr>
          <p:cNvSpPr txBox="1"/>
          <p:nvPr/>
        </p:nvSpPr>
        <p:spPr>
          <a:xfrm>
            <a:off x="3077018" y="4005080"/>
            <a:ext cx="925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Fast Event</a:t>
            </a:r>
          </a:p>
          <a:p>
            <a:pPr algn="ctr"/>
            <a:r>
              <a:rPr lang="en-US" sz="1400" dirty="0"/>
              <a:t>detection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7A8F299-7CFA-1339-F702-06135C08AD22}"/>
              </a:ext>
            </a:extLst>
          </p:cNvPr>
          <p:cNvCxnSpPr>
            <a:cxnSpLocks/>
            <a:stCxn id="2" idx="3"/>
            <a:endCxn id="10" idx="2"/>
          </p:cNvCxnSpPr>
          <p:nvPr/>
        </p:nvCxnSpPr>
        <p:spPr>
          <a:xfrm>
            <a:off x="2637386" y="3429000"/>
            <a:ext cx="7222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1FBD2ED-405C-122D-6937-D29C414A2A53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3359620" y="3429000"/>
            <a:ext cx="360051" cy="18466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CD75EC6-3A0C-72DE-2BB5-A1D1EC56DCD5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3719671" y="3613666"/>
            <a:ext cx="74212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38E2FD0-96DC-ED64-61EB-B99792D6A747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5385000" y="3613666"/>
            <a:ext cx="78301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7B30CFB7-446F-94F7-8CF3-3757D5EA7FF5}"/>
              </a:ext>
            </a:extLst>
          </p:cNvPr>
          <p:cNvCxnSpPr>
            <a:cxnSpLocks/>
          </p:cNvCxnSpPr>
          <p:nvPr/>
        </p:nvCxnSpPr>
        <p:spPr>
          <a:xfrm flipV="1">
            <a:off x="6168010" y="3613665"/>
            <a:ext cx="643565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1" name="Flowchart: Process 50">
            <a:extLst>
              <a:ext uri="{FF2B5EF4-FFF2-40B4-BE49-F238E27FC236}">
                <a16:creationId xmlns:a16="http://schemas.microsoft.com/office/drawing/2014/main" id="{BD78A35D-1626-7A2C-AF4A-FB51B7A0E5B4}"/>
              </a:ext>
            </a:extLst>
          </p:cNvPr>
          <p:cNvSpPr/>
          <p:nvPr/>
        </p:nvSpPr>
        <p:spPr>
          <a:xfrm>
            <a:off x="7544041" y="3435873"/>
            <a:ext cx="504070" cy="355585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XX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4577554-BE6B-C696-A4D2-2CA4FAB41114}"/>
              </a:ext>
            </a:extLst>
          </p:cNvPr>
          <p:cNvSpPr txBox="1"/>
          <p:nvPr/>
        </p:nvSpPr>
        <p:spPr>
          <a:xfrm>
            <a:off x="7426403" y="4005080"/>
            <a:ext cx="723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 Event</a:t>
            </a:r>
          </a:p>
          <a:p>
            <a:pPr algn="ctr"/>
            <a:r>
              <a:rPr lang="en-US" sz="1400" dirty="0"/>
              <a:t>buffer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D42A2A9C-135A-FE70-30D4-4F7505C54784}"/>
              </a:ext>
            </a:extLst>
          </p:cNvPr>
          <p:cNvCxnSpPr>
            <a:cxnSpLocks/>
          </p:cNvCxnSpPr>
          <p:nvPr/>
        </p:nvCxnSpPr>
        <p:spPr>
          <a:xfrm>
            <a:off x="6808213" y="3244334"/>
            <a:ext cx="1952157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2855E84D-E355-D39C-444B-1034ED2934B5}"/>
              </a:ext>
            </a:extLst>
          </p:cNvPr>
          <p:cNvCxnSpPr>
            <a:cxnSpLocks/>
            <a:endCxn id="12" idx="2"/>
          </p:cNvCxnSpPr>
          <p:nvPr/>
        </p:nvCxnSpPr>
        <p:spPr>
          <a:xfrm flipV="1">
            <a:off x="8759159" y="3468293"/>
            <a:ext cx="361263" cy="1453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0" name="Flowchart: Manual Operation 59">
            <a:extLst>
              <a:ext uri="{FF2B5EF4-FFF2-40B4-BE49-F238E27FC236}">
                <a16:creationId xmlns:a16="http://schemas.microsoft.com/office/drawing/2014/main" id="{4FB31AE6-ABB4-9583-4CFB-29D560ED39AD}"/>
              </a:ext>
            </a:extLst>
          </p:cNvPr>
          <p:cNvSpPr/>
          <p:nvPr/>
        </p:nvSpPr>
        <p:spPr>
          <a:xfrm rot="5400000">
            <a:off x="8365072" y="3302560"/>
            <a:ext cx="3600500" cy="331464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Mapping RAM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84DAE7E8-873D-552C-D917-A9EE6C42CBB3}"/>
              </a:ext>
            </a:extLst>
          </p:cNvPr>
          <p:cNvCxnSpPr>
            <a:cxnSpLocks/>
            <a:stCxn id="12" idx="2"/>
            <a:endCxn id="60" idx="2"/>
          </p:cNvCxnSpPr>
          <p:nvPr/>
        </p:nvCxnSpPr>
        <p:spPr>
          <a:xfrm flipV="1">
            <a:off x="9120422" y="3468292"/>
            <a:ext cx="87916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534" name="Straight Arrow Connector 22533">
            <a:extLst>
              <a:ext uri="{FF2B5EF4-FFF2-40B4-BE49-F238E27FC236}">
                <a16:creationId xmlns:a16="http://schemas.microsoft.com/office/drawing/2014/main" id="{9AFA1304-4FBD-A681-0368-D0FFE8331E3C}"/>
              </a:ext>
            </a:extLst>
          </p:cNvPr>
          <p:cNvCxnSpPr>
            <a:cxnSpLocks/>
          </p:cNvCxnSpPr>
          <p:nvPr/>
        </p:nvCxnSpPr>
        <p:spPr>
          <a:xfrm>
            <a:off x="3719671" y="3244334"/>
            <a:ext cx="2448339" cy="0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37" name="Straight Connector 22536">
            <a:extLst>
              <a:ext uri="{FF2B5EF4-FFF2-40B4-BE49-F238E27FC236}">
                <a16:creationId xmlns:a16="http://schemas.microsoft.com/office/drawing/2014/main" id="{F9812523-479C-E9DA-BD61-3E36E60722F0}"/>
              </a:ext>
            </a:extLst>
          </p:cNvPr>
          <p:cNvCxnSpPr>
            <a:cxnSpLocks/>
          </p:cNvCxnSpPr>
          <p:nvPr/>
        </p:nvCxnSpPr>
        <p:spPr>
          <a:xfrm>
            <a:off x="6150394" y="3244334"/>
            <a:ext cx="675435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40" name="Straight Connector 22539">
            <a:extLst>
              <a:ext uri="{FF2B5EF4-FFF2-40B4-BE49-F238E27FC236}">
                <a16:creationId xmlns:a16="http://schemas.microsoft.com/office/drawing/2014/main" id="{DFB5B452-7D0C-D0CD-E902-3EC7633FDD88}"/>
              </a:ext>
            </a:extLst>
          </p:cNvPr>
          <p:cNvCxnSpPr>
            <a:cxnSpLocks/>
            <a:endCxn id="51" idx="1"/>
          </p:cNvCxnSpPr>
          <p:nvPr/>
        </p:nvCxnSpPr>
        <p:spPr>
          <a:xfrm>
            <a:off x="6807002" y="3613666"/>
            <a:ext cx="737039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46" name="Straight Connector 22545">
            <a:extLst>
              <a:ext uri="{FF2B5EF4-FFF2-40B4-BE49-F238E27FC236}">
                <a16:creationId xmlns:a16="http://schemas.microsoft.com/office/drawing/2014/main" id="{DBAE6409-95DA-2B93-BE04-2CDA5A6D92B8}"/>
              </a:ext>
            </a:extLst>
          </p:cNvPr>
          <p:cNvCxnSpPr>
            <a:cxnSpLocks/>
            <a:stCxn id="51" idx="3"/>
          </p:cNvCxnSpPr>
          <p:nvPr/>
        </p:nvCxnSpPr>
        <p:spPr>
          <a:xfrm>
            <a:off x="8048111" y="3613666"/>
            <a:ext cx="711048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96977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9AFE8-6713-C2BD-AAEB-2D0C74E28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Shape 1">
            <a:extLst>
              <a:ext uri="{FF2B5EF4-FFF2-40B4-BE49-F238E27FC236}">
                <a16:creationId xmlns:a16="http://schemas.microsoft.com/office/drawing/2014/main" id="{1FF681EB-15ED-8DCD-921F-374ADB99C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744658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8" tIns="42452" rIns="81638" bIns="4245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– Fast Event High Priority Mode</a:t>
            </a:r>
          </a:p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Return to normal mode after gap from events from DC FIFO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562A9FEB-9168-27BE-C696-FDEB88720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15900"/>
            <a:ext cx="247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en-US" sz="1400" b="1" i="1">
                <a:solidFill>
                  <a:srgbClr val="0000FF"/>
                </a:solidFill>
              </a:rPr>
              <a:t>Micro-Research Finland Oy</a:t>
            </a:r>
            <a:endParaRPr lang="en-US" altLang="en-US" sz="1400" b="1" i="1" dirty="0">
              <a:solidFill>
                <a:srgbClr val="0000FF"/>
              </a:solidFill>
            </a:endParaRPr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A5821FC9-C6C6-8A07-F757-66CF259679ED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476250"/>
            <a:ext cx="85693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37E1B3-6315-D911-81D5-8F122BE019DC}"/>
              </a:ext>
            </a:extLst>
          </p:cNvPr>
          <p:cNvSpPr txBox="1"/>
          <p:nvPr/>
        </p:nvSpPr>
        <p:spPr>
          <a:xfrm>
            <a:off x="2207460" y="3244334"/>
            <a:ext cx="42992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RX</a:t>
            </a:r>
          </a:p>
        </p:txBody>
      </p:sp>
      <p:sp>
        <p:nvSpPr>
          <p:cNvPr id="10" name="Flowchart: Manual Operation 9">
            <a:extLst>
              <a:ext uri="{FF2B5EF4-FFF2-40B4-BE49-F238E27FC236}">
                <a16:creationId xmlns:a16="http://schemas.microsoft.com/office/drawing/2014/main" id="{C0E4A921-6FEC-0E64-F3F8-F77EC6F90EFD}"/>
              </a:ext>
            </a:extLst>
          </p:cNvPr>
          <p:cNvSpPr/>
          <p:nvPr/>
        </p:nvSpPr>
        <p:spPr>
          <a:xfrm rot="5400000">
            <a:off x="3131020" y="3248975"/>
            <a:ext cx="817250" cy="360050"/>
          </a:xfrm>
          <a:prstGeom prst="flowChartManualOperat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8219AB-B511-2D10-F114-43D8CAD0D64B}"/>
              </a:ext>
            </a:extLst>
          </p:cNvPr>
          <p:cNvSpPr txBox="1"/>
          <p:nvPr/>
        </p:nvSpPr>
        <p:spPr>
          <a:xfrm>
            <a:off x="4461799" y="3429000"/>
            <a:ext cx="92320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DC FIFO</a:t>
            </a:r>
          </a:p>
        </p:txBody>
      </p:sp>
      <p:sp>
        <p:nvSpPr>
          <p:cNvPr id="12" name="Flowchart: Manual Operation 11">
            <a:extLst>
              <a:ext uri="{FF2B5EF4-FFF2-40B4-BE49-F238E27FC236}">
                <a16:creationId xmlns:a16="http://schemas.microsoft.com/office/drawing/2014/main" id="{A3D48DC9-F82E-C15A-E3E6-6534E2B8AFDC}"/>
              </a:ext>
            </a:extLst>
          </p:cNvPr>
          <p:cNvSpPr/>
          <p:nvPr/>
        </p:nvSpPr>
        <p:spPr>
          <a:xfrm rot="5400000" flipV="1">
            <a:off x="8531771" y="3288267"/>
            <a:ext cx="817250" cy="360051"/>
          </a:xfrm>
          <a:prstGeom prst="flowChartManualOperat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0F2674EE-92F6-2044-72B8-9431255C29CD}"/>
              </a:ext>
            </a:extLst>
          </p:cNvPr>
          <p:cNvSpPr/>
          <p:nvPr/>
        </p:nvSpPr>
        <p:spPr>
          <a:xfrm>
            <a:off x="6168010" y="3059667"/>
            <a:ext cx="640203" cy="777958"/>
          </a:xfrm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AAE1FF0-7D01-0A0A-EFBA-A44D1341A953}"/>
              </a:ext>
            </a:extLst>
          </p:cNvPr>
          <p:cNvSpPr txBox="1"/>
          <p:nvPr/>
        </p:nvSpPr>
        <p:spPr>
          <a:xfrm>
            <a:off x="3077018" y="4005080"/>
            <a:ext cx="925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Fast Event</a:t>
            </a:r>
          </a:p>
          <a:p>
            <a:pPr algn="ctr"/>
            <a:r>
              <a:rPr lang="en-US" sz="1400" dirty="0"/>
              <a:t>detection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AAD63E5-EFD3-6BC0-9908-5C3233ED517E}"/>
              </a:ext>
            </a:extLst>
          </p:cNvPr>
          <p:cNvCxnSpPr>
            <a:cxnSpLocks/>
            <a:stCxn id="2" idx="3"/>
            <a:endCxn id="10" idx="2"/>
          </p:cNvCxnSpPr>
          <p:nvPr/>
        </p:nvCxnSpPr>
        <p:spPr>
          <a:xfrm>
            <a:off x="2637386" y="3429000"/>
            <a:ext cx="7222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EE43B2F-9B21-81A8-7E87-A345DDE73A1D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3359620" y="3429000"/>
            <a:ext cx="360051" cy="1846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17113F5-68D7-9129-781E-E48BCC1F38E5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3719671" y="3613666"/>
            <a:ext cx="74212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AA808EF-294B-3E31-33E5-649DB24DF544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5385000" y="3613666"/>
            <a:ext cx="78301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804407F0-DED2-705C-5A81-BD4B7479989F}"/>
              </a:ext>
            </a:extLst>
          </p:cNvPr>
          <p:cNvCxnSpPr>
            <a:cxnSpLocks/>
          </p:cNvCxnSpPr>
          <p:nvPr/>
        </p:nvCxnSpPr>
        <p:spPr>
          <a:xfrm flipV="1">
            <a:off x="6168010" y="3244334"/>
            <a:ext cx="640203" cy="3693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1" name="Flowchart: Process 50">
            <a:extLst>
              <a:ext uri="{FF2B5EF4-FFF2-40B4-BE49-F238E27FC236}">
                <a16:creationId xmlns:a16="http://schemas.microsoft.com/office/drawing/2014/main" id="{99CD8B6B-00B2-1ED8-E94A-4447DC2CDD65}"/>
              </a:ext>
            </a:extLst>
          </p:cNvPr>
          <p:cNvSpPr/>
          <p:nvPr/>
        </p:nvSpPr>
        <p:spPr>
          <a:xfrm>
            <a:off x="7544041" y="3435873"/>
            <a:ext cx="504070" cy="355585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74AC373-0A1A-61EF-2599-D761CA3E3D7F}"/>
              </a:ext>
            </a:extLst>
          </p:cNvPr>
          <p:cNvSpPr txBox="1"/>
          <p:nvPr/>
        </p:nvSpPr>
        <p:spPr>
          <a:xfrm>
            <a:off x="7426403" y="4005080"/>
            <a:ext cx="723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 Event</a:t>
            </a:r>
          </a:p>
          <a:p>
            <a:pPr algn="ctr"/>
            <a:r>
              <a:rPr lang="en-US" sz="1400" dirty="0"/>
              <a:t>buffer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2794A4DC-A1DE-7A36-72FC-A1692B4BE939}"/>
              </a:ext>
            </a:extLst>
          </p:cNvPr>
          <p:cNvCxnSpPr>
            <a:cxnSpLocks/>
          </p:cNvCxnSpPr>
          <p:nvPr/>
        </p:nvCxnSpPr>
        <p:spPr>
          <a:xfrm>
            <a:off x="6808213" y="3244334"/>
            <a:ext cx="195215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AEF05F1A-E51D-D4D6-9EDA-2DA395AFBDEC}"/>
              </a:ext>
            </a:extLst>
          </p:cNvPr>
          <p:cNvCxnSpPr>
            <a:cxnSpLocks/>
            <a:endCxn id="12" idx="2"/>
          </p:cNvCxnSpPr>
          <p:nvPr/>
        </p:nvCxnSpPr>
        <p:spPr>
          <a:xfrm>
            <a:off x="8760370" y="3244334"/>
            <a:ext cx="360052" cy="2239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0" name="Flowchart: Manual Operation 59">
            <a:extLst>
              <a:ext uri="{FF2B5EF4-FFF2-40B4-BE49-F238E27FC236}">
                <a16:creationId xmlns:a16="http://schemas.microsoft.com/office/drawing/2014/main" id="{F07A4020-DEC6-AB71-FB73-898FBF6BDC24}"/>
              </a:ext>
            </a:extLst>
          </p:cNvPr>
          <p:cNvSpPr/>
          <p:nvPr/>
        </p:nvSpPr>
        <p:spPr>
          <a:xfrm rot="5400000">
            <a:off x="8365072" y="3302560"/>
            <a:ext cx="3600500" cy="331464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Mapping RAM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2DC1D1E3-D500-2F46-EDF7-609D2A9D7B35}"/>
              </a:ext>
            </a:extLst>
          </p:cNvPr>
          <p:cNvCxnSpPr>
            <a:cxnSpLocks/>
            <a:stCxn id="12" idx="2"/>
            <a:endCxn id="60" idx="2"/>
          </p:cNvCxnSpPr>
          <p:nvPr/>
        </p:nvCxnSpPr>
        <p:spPr>
          <a:xfrm flipV="1">
            <a:off x="9120422" y="3468292"/>
            <a:ext cx="87916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534" name="Straight Arrow Connector 22533">
            <a:extLst>
              <a:ext uri="{FF2B5EF4-FFF2-40B4-BE49-F238E27FC236}">
                <a16:creationId xmlns:a16="http://schemas.microsoft.com/office/drawing/2014/main" id="{A59FAE4D-A3DA-34CA-5009-F3EF72D6ECAE}"/>
              </a:ext>
            </a:extLst>
          </p:cNvPr>
          <p:cNvCxnSpPr>
            <a:cxnSpLocks/>
          </p:cNvCxnSpPr>
          <p:nvPr/>
        </p:nvCxnSpPr>
        <p:spPr>
          <a:xfrm>
            <a:off x="3719671" y="3244334"/>
            <a:ext cx="2448339" cy="0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37" name="Straight Connector 22536">
            <a:extLst>
              <a:ext uri="{FF2B5EF4-FFF2-40B4-BE49-F238E27FC236}">
                <a16:creationId xmlns:a16="http://schemas.microsoft.com/office/drawing/2014/main" id="{9FCE0917-FC54-A836-15DB-75B4C3B61C4E}"/>
              </a:ext>
            </a:extLst>
          </p:cNvPr>
          <p:cNvCxnSpPr>
            <a:cxnSpLocks/>
          </p:cNvCxnSpPr>
          <p:nvPr/>
        </p:nvCxnSpPr>
        <p:spPr>
          <a:xfrm>
            <a:off x="6150394" y="3244334"/>
            <a:ext cx="656608" cy="369332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40" name="Straight Connector 22539">
            <a:extLst>
              <a:ext uri="{FF2B5EF4-FFF2-40B4-BE49-F238E27FC236}">
                <a16:creationId xmlns:a16="http://schemas.microsoft.com/office/drawing/2014/main" id="{2DF5E455-141E-1079-4CCF-C73A86CCB4EB}"/>
              </a:ext>
            </a:extLst>
          </p:cNvPr>
          <p:cNvCxnSpPr>
            <a:cxnSpLocks/>
            <a:endCxn id="51" idx="1"/>
          </p:cNvCxnSpPr>
          <p:nvPr/>
        </p:nvCxnSpPr>
        <p:spPr>
          <a:xfrm>
            <a:off x="6807002" y="3613666"/>
            <a:ext cx="737039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46" name="Straight Connector 22545">
            <a:extLst>
              <a:ext uri="{FF2B5EF4-FFF2-40B4-BE49-F238E27FC236}">
                <a16:creationId xmlns:a16="http://schemas.microsoft.com/office/drawing/2014/main" id="{3C3E8DFA-09AA-148D-2B13-A2C22AB73A32}"/>
              </a:ext>
            </a:extLst>
          </p:cNvPr>
          <p:cNvCxnSpPr>
            <a:cxnSpLocks/>
            <a:stCxn id="51" idx="3"/>
          </p:cNvCxnSpPr>
          <p:nvPr/>
        </p:nvCxnSpPr>
        <p:spPr>
          <a:xfrm>
            <a:off x="8048111" y="3613666"/>
            <a:ext cx="711048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372256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7F36B-B97A-1066-EFDD-7B6D7C8DE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Shape 1">
            <a:extLst>
              <a:ext uri="{FF2B5EF4-FFF2-40B4-BE49-F238E27FC236}">
                <a16:creationId xmlns:a16="http://schemas.microsoft.com/office/drawing/2014/main" id="{4C3F05F7-615C-BE3B-BD45-5B5E53339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744658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8" tIns="42452" rIns="81638" bIns="4245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– Fast Event Low Priority Mode</a:t>
            </a:r>
          </a:p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and simultaneous events from DC FIFO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A734274C-FF07-9486-C311-9E34F9F79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15900"/>
            <a:ext cx="247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en-US" sz="1400" b="1" i="1">
                <a:solidFill>
                  <a:srgbClr val="0000FF"/>
                </a:solidFill>
              </a:rPr>
              <a:t>Micro-Research Finland Oy</a:t>
            </a:r>
            <a:endParaRPr lang="en-US" altLang="en-US" sz="1400" b="1" i="1" dirty="0">
              <a:solidFill>
                <a:srgbClr val="0000FF"/>
              </a:solidFill>
            </a:endParaRPr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FA7DB2D3-8A01-A7D5-626E-99D9A044286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476250"/>
            <a:ext cx="85693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55353B-1922-D104-CC92-4BF3B1615662}"/>
              </a:ext>
            </a:extLst>
          </p:cNvPr>
          <p:cNvSpPr txBox="1"/>
          <p:nvPr/>
        </p:nvSpPr>
        <p:spPr>
          <a:xfrm>
            <a:off x="2207460" y="3244334"/>
            <a:ext cx="42992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RX</a:t>
            </a:r>
          </a:p>
        </p:txBody>
      </p:sp>
      <p:sp>
        <p:nvSpPr>
          <p:cNvPr id="10" name="Flowchart: Manual Operation 9">
            <a:extLst>
              <a:ext uri="{FF2B5EF4-FFF2-40B4-BE49-F238E27FC236}">
                <a16:creationId xmlns:a16="http://schemas.microsoft.com/office/drawing/2014/main" id="{F3B550EB-4292-6299-1EBF-DED62C12CE4C}"/>
              </a:ext>
            </a:extLst>
          </p:cNvPr>
          <p:cNvSpPr/>
          <p:nvPr/>
        </p:nvSpPr>
        <p:spPr>
          <a:xfrm rot="5400000">
            <a:off x="3131020" y="3248975"/>
            <a:ext cx="817250" cy="360050"/>
          </a:xfrm>
          <a:prstGeom prst="flowChartManualOperat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DF087E-4790-C745-E3D7-1750BDD12999}"/>
              </a:ext>
            </a:extLst>
          </p:cNvPr>
          <p:cNvSpPr txBox="1"/>
          <p:nvPr/>
        </p:nvSpPr>
        <p:spPr>
          <a:xfrm>
            <a:off x="4461799" y="3429000"/>
            <a:ext cx="92320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DC FIFO</a:t>
            </a:r>
          </a:p>
        </p:txBody>
      </p:sp>
      <p:sp>
        <p:nvSpPr>
          <p:cNvPr id="12" name="Flowchart: Manual Operation 11">
            <a:extLst>
              <a:ext uri="{FF2B5EF4-FFF2-40B4-BE49-F238E27FC236}">
                <a16:creationId xmlns:a16="http://schemas.microsoft.com/office/drawing/2014/main" id="{F135C66C-EC5B-C598-F27E-FF50F5CA09AD}"/>
              </a:ext>
            </a:extLst>
          </p:cNvPr>
          <p:cNvSpPr/>
          <p:nvPr/>
        </p:nvSpPr>
        <p:spPr>
          <a:xfrm rot="5400000" flipV="1">
            <a:off x="8531771" y="3288267"/>
            <a:ext cx="817250" cy="360051"/>
          </a:xfrm>
          <a:prstGeom prst="flowChartManualOperat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3B0DE639-3D2F-D409-5C82-5B0B94D35EE0}"/>
              </a:ext>
            </a:extLst>
          </p:cNvPr>
          <p:cNvSpPr/>
          <p:nvPr/>
        </p:nvSpPr>
        <p:spPr>
          <a:xfrm>
            <a:off x="6168010" y="3059667"/>
            <a:ext cx="640203" cy="777958"/>
          </a:xfrm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E56450B-980A-D654-8402-EB90419EC0EA}"/>
              </a:ext>
            </a:extLst>
          </p:cNvPr>
          <p:cNvSpPr txBox="1"/>
          <p:nvPr/>
        </p:nvSpPr>
        <p:spPr>
          <a:xfrm>
            <a:off x="3077018" y="4005080"/>
            <a:ext cx="925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Fast Event</a:t>
            </a:r>
          </a:p>
          <a:p>
            <a:pPr algn="ctr"/>
            <a:r>
              <a:rPr lang="en-US" sz="1400" dirty="0"/>
              <a:t>detection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3A9E3CA-183C-CE15-7BEE-241EB1391215}"/>
              </a:ext>
            </a:extLst>
          </p:cNvPr>
          <p:cNvCxnSpPr>
            <a:cxnSpLocks/>
            <a:stCxn id="2" idx="3"/>
            <a:endCxn id="10" idx="2"/>
          </p:cNvCxnSpPr>
          <p:nvPr/>
        </p:nvCxnSpPr>
        <p:spPr>
          <a:xfrm>
            <a:off x="2637386" y="3429000"/>
            <a:ext cx="7222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44CBCD5-F83F-5843-FC88-F7BAF7D0D906}"/>
              </a:ext>
            </a:extLst>
          </p:cNvPr>
          <p:cNvCxnSpPr>
            <a:cxnSpLocks/>
            <a:stCxn id="10" idx="2"/>
          </p:cNvCxnSpPr>
          <p:nvPr/>
        </p:nvCxnSpPr>
        <p:spPr>
          <a:xfrm flipV="1">
            <a:off x="3359620" y="3244334"/>
            <a:ext cx="360051" cy="1846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082676C-EFA6-CE5E-750E-28EAB25AAC97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3719671" y="3613666"/>
            <a:ext cx="742128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AA740C3-E3C0-D1A7-F8BE-D4ADAA240E66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5385000" y="3613666"/>
            <a:ext cx="78301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5272BE62-9F29-77D6-15A2-912EB7DFBC20}"/>
              </a:ext>
            </a:extLst>
          </p:cNvPr>
          <p:cNvCxnSpPr>
            <a:cxnSpLocks/>
          </p:cNvCxnSpPr>
          <p:nvPr/>
        </p:nvCxnSpPr>
        <p:spPr>
          <a:xfrm flipV="1">
            <a:off x="6168010" y="3244334"/>
            <a:ext cx="640203" cy="3693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1" name="Flowchart: Process 50">
            <a:extLst>
              <a:ext uri="{FF2B5EF4-FFF2-40B4-BE49-F238E27FC236}">
                <a16:creationId xmlns:a16="http://schemas.microsoft.com/office/drawing/2014/main" id="{E81B0E52-A8FB-57F9-2BE8-F10D28B10FCA}"/>
              </a:ext>
            </a:extLst>
          </p:cNvPr>
          <p:cNvSpPr/>
          <p:nvPr/>
        </p:nvSpPr>
        <p:spPr>
          <a:xfrm>
            <a:off x="7544041" y="3435873"/>
            <a:ext cx="504070" cy="355585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Fast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17ED3CB-626B-7CD4-99C6-A4727282D47E}"/>
              </a:ext>
            </a:extLst>
          </p:cNvPr>
          <p:cNvSpPr txBox="1"/>
          <p:nvPr/>
        </p:nvSpPr>
        <p:spPr>
          <a:xfrm>
            <a:off x="7426403" y="4005080"/>
            <a:ext cx="723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 Event</a:t>
            </a:r>
          </a:p>
          <a:p>
            <a:pPr algn="ctr"/>
            <a:r>
              <a:rPr lang="en-US" sz="1400" dirty="0"/>
              <a:t>buffer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4030952A-6D0D-5FD5-214B-EE36E886E348}"/>
              </a:ext>
            </a:extLst>
          </p:cNvPr>
          <p:cNvCxnSpPr>
            <a:cxnSpLocks/>
          </p:cNvCxnSpPr>
          <p:nvPr/>
        </p:nvCxnSpPr>
        <p:spPr>
          <a:xfrm>
            <a:off x="6808213" y="3244334"/>
            <a:ext cx="195215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C13AEABF-65AD-7F9F-599D-3814A3166687}"/>
              </a:ext>
            </a:extLst>
          </p:cNvPr>
          <p:cNvCxnSpPr>
            <a:cxnSpLocks/>
            <a:endCxn id="12" idx="2"/>
          </p:cNvCxnSpPr>
          <p:nvPr/>
        </p:nvCxnSpPr>
        <p:spPr>
          <a:xfrm>
            <a:off x="8760370" y="3244334"/>
            <a:ext cx="360052" cy="2239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0" name="Flowchart: Manual Operation 59">
            <a:extLst>
              <a:ext uri="{FF2B5EF4-FFF2-40B4-BE49-F238E27FC236}">
                <a16:creationId xmlns:a16="http://schemas.microsoft.com/office/drawing/2014/main" id="{CC905DA5-7567-4CC6-EDE6-236D470A8634}"/>
              </a:ext>
            </a:extLst>
          </p:cNvPr>
          <p:cNvSpPr/>
          <p:nvPr/>
        </p:nvSpPr>
        <p:spPr>
          <a:xfrm rot="5400000">
            <a:off x="8365072" y="3302560"/>
            <a:ext cx="3600500" cy="331464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Mapping RAM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925FD5EF-6191-2C3C-13B1-9580355956FA}"/>
              </a:ext>
            </a:extLst>
          </p:cNvPr>
          <p:cNvCxnSpPr>
            <a:cxnSpLocks/>
            <a:stCxn id="12" idx="2"/>
            <a:endCxn id="60" idx="2"/>
          </p:cNvCxnSpPr>
          <p:nvPr/>
        </p:nvCxnSpPr>
        <p:spPr>
          <a:xfrm flipV="1">
            <a:off x="9120422" y="3468292"/>
            <a:ext cx="87916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534" name="Straight Arrow Connector 22533">
            <a:extLst>
              <a:ext uri="{FF2B5EF4-FFF2-40B4-BE49-F238E27FC236}">
                <a16:creationId xmlns:a16="http://schemas.microsoft.com/office/drawing/2014/main" id="{70BCA258-614D-7584-BD34-618BD463D485}"/>
              </a:ext>
            </a:extLst>
          </p:cNvPr>
          <p:cNvCxnSpPr>
            <a:cxnSpLocks/>
          </p:cNvCxnSpPr>
          <p:nvPr/>
        </p:nvCxnSpPr>
        <p:spPr>
          <a:xfrm>
            <a:off x="3719671" y="3244334"/>
            <a:ext cx="2448339" cy="0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37" name="Straight Connector 22536">
            <a:extLst>
              <a:ext uri="{FF2B5EF4-FFF2-40B4-BE49-F238E27FC236}">
                <a16:creationId xmlns:a16="http://schemas.microsoft.com/office/drawing/2014/main" id="{201D59C8-4A36-128F-6562-50F99D5390F1}"/>
              </a:ext>
            </a:extLst>
          </p:cNvPr>
          <p:cNvCxnSpPr>
            <a:cxnSpLocks/>
          </p:cNvCxnSpPr>
          <p:nvPr/>
        </p:nvCxnSpPr>
        <p:spPr>
          <a:xfrm>
            <a:off x="6150394" y="3244334"/>
            <a:ext cx="656608" cy="369332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40" name="Straight Connector 22539">
            <a:extLst>
              <a:ext uri="{FF2B5EF4-FFF2-40B4-BE49-F238E27FC236}">
                <a16:creationId xmlns:a16="http://schemas.microsoft.com/office/drawing/2014/main" id="{FBF92CBC-1C15-D935-5FD5-81D3CADB7D5C}"/>
              </a:ext>
            </a:extLst>
          </p:cNvPr>
          <p:cNvCxnSpPr>
            <a:cxnSpLocks/>
            <a:endCxn id="51" idx="1"/>
          </p:cNvCxnSpPr>
          <p:nvPr/>
        </p:nvCxnSpPr>
        <p:spPr>
          <a:xfrm>
            <a:off x="6807002" y="3613666"/>
            <a:ext cx="737039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46" name="Straight Connector 22545">
            <a:extLst>
              <a:ext uri="{FF2B5EF4-FFF2-40B4-BE49-F238E27FC236}">
                <a16:creationId xmlns:a16="http://schemas.microsoft.com/office/drawing/2014/main" id="{56E9B514-C899-1A3B-7D9B-75FC810DD326}"/>
              </a:ext>
            </a:extLst>
          </p:cNvPr>
          <p:cNvCxnSpPr>
            <a:cxnSpLocks/>
            <a:stCxn id="51" idx="3"/>
          </p:cNvCxnSpPr>
          <p:nvPr/>
        </p:nvCxnSpPr>
        <p:spPr>
          <a:xfrm>
            <a:off x="8048111" y="3613666"/>
            <a:ext cx="711048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827505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C501A-C97F-476B-190A-70E85F32D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Shape 1">
            <a:extLst>
              <a:ext uri="{FF2B5EF4-FFF2-40B4-BE49-F238E27FC236}">
                <a16:creationId xmlns:a16="http://schemas.microsoft.com/office/drawing/2014/main" id="{6158C50B-4146-25E9-1120-BF71E4EBE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744658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8" tIns="42452" rIns="81638" bIns="4245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– Fast Event Low Priority Mode</a:t>
            </a:r>
          </a:p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processed in gap from events from DC FIFO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644A5997-3CCC-004F-8299-6748118AE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15900"/>
            <a:ext cx="247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en-US" sz="1400" b="1" i="1">
                <a:solidFill>
                  <a:srgbClr val="0000FF"/>
                </a:solidFill>
              </a:rPr>
              <a:t>Micro-Research Finland Oy</a:t>
            </a:r>
            <a:endParaRPr lang="en-US" altLang="en-US" sz="1400" b="1" i="1" dirty="0">
              <a:solidFill>
                <a:srgbClr val="0000FF"/>
              </a:solidFill>
            </a:endParaRPr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CC294867-92B2-C2B6-8DB4-6CA357ED39E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476250"/>
            <a:ext cx="85693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9A9FD3-2D9D-0DBB-50BE-59668DF19A1E}"/>
              </a:ext>
            </a:extLst>
          </p:cNvPr>
          <p:cNvSpPr txBox="1"/>
          <p:nvPr/>
        </p:nvSpPr>
        <p:spPr>
          <a:xfrm>
            <a:off x="2207460" y="3244334"/>
            <a:ext cx="42992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RX</a:t>
            </a:r>
          </a:p>
        </p:txBody>
      </p:sp>
      <p:sp>
        <p:nvSpPr>
          <p:cNvPr id="10" name="Flowchart: Manual Operation 9">
            <a:extLst>
              <a:ext uri="{FF2B5EF4-FFF2-40B4-BE49-F238E27FC236}">
                <a16:creationId xmlns:a16="http://schemas.microsoft.com/office/drawing/2014/main" id="{04902B9D-4DCD-02D6-F452-33F3FE0D4C7A}"/>
              </a:ext>
            </a:extLst>
          </p:cNvPr>
          <p:cNvSpPr/>
          <p:nvPr/>
        </p:nvSpPr>
        <p:spPr>
          <a:xfrm rot="5400000">
            <a:off x="3131020" y="3248975"/>
            <a:ext cx="817250" cy="360050"/>
          </a:xfrm>
          <a:prstGeom prst="flowChartManualOperat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BA687DB-24FF-6668-FD74-A449D67F93F8}"/>
              </a:ext>
            </a:extLst>
          </p:cNvPr>
          <p:cNvSpPr txBox="1"/>
          <p:nvPr/>
        </p:nvSpPr>
        <p:spPr>
          <a:xfrm>
            <a:off x="4461799" y="3429000"/>
            <a:ext cx="92320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DC FIFO</a:t>
            </a:r>
          </a:p>
        </p:txBody>
      </p:sp>
      <p:sp>
        <p:nvSpPr>
          <p:cNvPr id="12" name="Flowchart: Manual Operation 11">
            <a:extLst>
              <a:ext uri="{FF2B5EF4-FFF2-40B4-BE49-F238E27FC236}">
                <a16:creationId xmlns:a16="http://schemas.microsoft.com/office/drawing/2014/main" id="{FFA6212A-B310-0BC8-1217-4FFF0CC29DB1}"/>
              </a:ext>
            </a:extLst>
          </p:cNvPr>
          <p:cNvSpPr/>
          <p:nvPr/>
        </p:nvSpPr>
        <p:spPr>
          <a:xfrm rot="5400000" flipV="1">
            <a:off x="8531771" y="3288267"/>
            <a:ext cx="817250" cy="360051"/>
          </a:xfrm>
          <a:prstGeom prst="flowChartManualOperat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C00ECEC2-4336-B27E-80AB-E66D4D04FAD2}"/>
              </a:ext>
            </a:extLst>
          </p:cNvPr>
          <p:cNvSpPr/>
          <p:nvPr/>
        </p:nvSpPr>
        <p:spPr>
          <a:xfrm>
            <a:off x="6168010" y="3059667"/>
            <a:ext cx="640203" cy="777958"/>
          </a:xfrm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C0A5BFE-807F-AF5A-094F-B6BD22FD3AB1}"/>
              </a:ext>
            </a:extLst>
          </p:cNvPr>
          <p:cNvSpPr txBox="1"/>
          <p:nvPr/>
        </p:nvSpPr>
        <p:spPr>
          <a:xfrm>
            <a:off x="3077018" y="4005080"/>
            <a:ext cx="925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Fast Event</a:t>
            </a:r>
          </a:p>
          <a:p>
            <a:pPr algn="ctr"/>
            <a:r>
              <a:rPr lang="en-US" sz="1400" dirty="0"/>
              <a:t>detection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302CCC4-080B-0121-CA67-6AC71A1DB0F8}"/>
              </a:ext>
            </a:extLst>
          </p:cNvPr>
          <p:cNvCxnSpPr>
            <a:cxnSpLocks/>
            <a:stCxn id="2" idx="3"/>
            <a:endCxn id="10" idx="2"/>
          </p:cNvCxnSpPr>
          <p:nvPr/>
        </p:nvCxnSpPr>
        <p:spPr>
          <a:xfrm>
            <a:off x="2637386" y="3429000"/>
            <a:ext cx="7222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954943E-3CC6-162E-7DC2-64D28A0A0DF6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3359620" y="3429000"/>
            <a:ext cx="360051" cy="1846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E8A2EA6-4A2F-04C1-AAE3-15B87E704173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3719671" y="3613666"/>
            <a:ext cx="74212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300C490-7F42-7CBE-89F4-D7AED810CC56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5385000" y="3613666"/>
            <a:ext cx="783010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6FE67CBF-89EC-AC1E-1100-BE9C60921A18}"/>
              </a:ext>
            </a:extLst>
          </p:cNvPr>
          <p:cNvCxnSpPr>
            <a:cxnSpLocks/>
          </p:cNvCxnSpPr>
          <p:nvPr/>
        </p:nvCxnSpPr>
        <p:spPr>
          <a:xfrm flipV="1">
            <a:off x="6168010" y="3244334"/>
            <a:ext cx="640203" cy="369332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1" name="Flowchart: Process 50">
            <a:extLst>
              <a:ext uri="{FF2B5EF4-FFF2-40B4-BE49-F238E27FC236}">
                <a16:creationId xmlns:a16="http://schemas.microsoft.com/office/drawing/2014/main" id="{8017FA55-299C-1519-81B7-404E763EFC69}"/>
              </a:ext>
            </a:extLst>
          </p:cNvPr>
          <p:cNvSpPr/>
          <p:nvPr/>
        </p:nvSpPr>
        <p:spPr>
          <a:xfrm>
            <a:off x="7544041" y="3435873"/>
            <a:ext cx="504070" cy="355585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Fast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5D15182-A5E5-120A-480E-7B598469A582}"/>
              </a:ext>
            </a:extLst>
          </p:cNvPr>
          <p:cNvSpPr txBox="1"/>
          <p:nvPr/>
        </p:nvSpPr>
        <p:spPr>
          <a:xfrm>
            <a:off x="7426403" y="4005080"/>
            <a:ext cx="723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 Event</a:t>
            </a:r>
          </a:p>
          <a:p>
            <a:pPr algn="ctr"/>
            <a:r>
              <a:rPr lang="en-US" sz="1400" dirty="0"/>
              <a:t>buffer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08DEC4F0-AAFD-78BF-5C4B-CE56245368E8}"/>
              </a:ext>
            </a:extLst>
          </p:cNvPr>
          <p:cNvCxnSpPr>
            <a:cxnSpLocks/>
          </p:cNvCxnSpPr>
          <p:nvPr/>
        </p:nvCxnSpPr>
        <p:spPr>
          <a:xfrm>
            <a:off x="6808213" y="3244334"/>
            <a:ext cx="1950946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FED646D8-6A49-38E1-D003-F1519E14F685}"/>
              </a:ext>
            </a:extLst>
          </p:cNvPr>
          <p:cNvCxnSpPr>
            <a:cxnSpLocks/>
            <a:endCxn id="12" idx="2"/>
          </p:cNvCxnSpPr>
          <p:nvPr/>
        </p:nvCxnSpPr>
        <p:spPr>
          <a:xfrm flipV="1">
            <a:off x="8759159" y="3468293"/>
            <a:ext cx="361263" cy="1453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0" name="Flowchart: Manual Operation 59">
            <a:extLst>
              <a:ext uri="{FF2B5EF4-FFF2-40B4-BE49-F238E27FC236}">
                <a16:creationId xmlns:a16="http://schemas.microsoft.com/office/drawing/2014/main" id="{B1358C93-A792-D19A-5559-F6C8A4F6110F}"/>
              </a:ext>
            </a:extLst>
          </p:cNvPr>
          <p:cNvSpPr/>
          <p:nvPr/>
        </p:nvSpPr>
        <p:spPr>
          <a:xfrm rot="5400000">
            <a:off x="8365072" y="3302560"/>
            <a:ext cx="3600500" cy="331464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Mapping RAM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3631C0CB-EBF0-0263-B556-83A6C5546986}"/>
              </a:ext>
            </a:extLst>
          </p:cNvPr>
          <p:cNvCxnSpPr>
            <a:cxnSpLocks/>
            <a:stCxn id="12" idx="2"/>
            <a:endCxn id="60" idx="2"/>
          </p:cNvCxnSpPr>
          <p:nvPr/>
        </p:nvCxnSpPr>
        <p:spPr>
          <a:xfrm flipV="1">
            <a:off x="9120422" y="3468292"/>
            <a:ext cx="87916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534" name="Straight Arrow Connector 22533">
            <a:extLst>
              <a:ext uri="{FF2B5EF4-FFF2-40B4-BE49-F238E27FC236}">
                <a16:creationId xmlns:a16="http://schemas.microsoft.com/office/drawing/2014/main" id="{10C9C3B0-D4CE-E082-3319-65CBE928ED62}"/>
              </a:ext>
            </a:extLst>
          </p:cNvPr>
          <p:cNvCxnSpPr>
            <a:cxnSpLocks/>
          </p:cNvCxnSpPr>
          <p:nvPr/>
        </p:nvCxnSpPr>
        <p:spPr>
          <a:xfrm>
            <a:off x="3719671" y="3244334"/>
            <a:ext cx="2448339" cy="0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37" name="Straight Connector 22536">
            <a:extLst>
              <a:ext uri="{FF2B5EF4-FFF2-40B4-BE49-F238E27FC236}">
                <a16:creationId xmlns:a16="http://schemas.microsoft.com/office/drawing/2014/main" id="{C9FF3C3C-6545-2EFF-04FE-0DC08183019F}"/>
              </a:ext>
            </a:extLst>
          </p:cNvPr>
          <p:cNvCxnSpPr>
            <a:cxnSpLocks/>
          </p:cNvCxnSpPr>
          <p:nvPr/>
        </p:nvCxnSpPr>
        <p:spPr>
          <a:xfrm>
            <a:off x="6150394" y="3244334"/>
            <a:ext cx="656608" cy="369332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40" name="Straight Connector 22539">
            <a:extLst>
              <a:ext uri="{FF2B5EF4-FFF2-40B4-BE49-F238E27FC236}">
                <a16:creationId xmlns:a16="http://schemas.microsoft.com/office/drawing/2014/main" id="{D63FD036-421B-BF34-DB23-520D07595FE8}"/>
              </a:ext>
            </a:extLst>
          </p:cNvPr>
          <p:cNvCxnSpPr>
            <a:cxnSpLocks/>
            <a:endCxn id="51" idx="1"/>
          </p:cNvCxnSpPr>
          <p:nvPr/>
        </p:nvCxnSpPr>
        <p:spPr>
          <a:xfrm>
            <a:off x="6807002" y="3613666"/>
            <a:ext cx="737039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46" name="Straight Connector 22545">
            <a:extLst>
              <a:ext uri="{FF2B5EF4-FFF2-40B4-BE49-F238E27FC236}">
                <a16:creationId xmlns:a16="http://schemas.microsoft.com/office/drawing/2014/main" id="{BA633AEA-BC62-DF88-8085-35B66CCAAF56}"/>
              </a:ext>
            </a:extLst>
          </p:cNvPr>
          <p:cNvCxnSpPr>
            <a:cxnSpLocks/>
            <a:stCxn id="51" idx="3"/>
          </p:cNvCxnSpPr>
          <p:nvPr/>
        </p:nvCxnSpPr>
        <p:spPr>
          <a:xfrm>
            <a:off x="8048111" y="3613666"/>
            <a:ext cx="711048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89066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7FB04F-A004-508F-5CF9-E48DD7269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Shape 1">
            <a:extLst>
              <a:ext uri="{FF2B5EF4-FFF2-40B4-BE49-F238E27FC236}">
                <a16:creationId xmlns:a16="http://schemas.microsoft.com/office/drawing/2014/main" id="{93222A30-4E4D-40BD-7C31-76E5BE1B7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744658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8" tIns="42452" rIns="81638" bIns="4245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– Fast Event Low Priority Mode</a:t>
            </a:r>
          </a:p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Return to normal mode after processing Fast Event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06575EC8-8220-318E-F485-7A5166EBA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15900"/>
            <a:ext cx="247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en-US" sz="1400" b="1" i="1">
                <a:solidFill>
                  <a:srgbClr val="0000FF"/>
                </a:solidFill>
              </a:rPr>
              <a:t>Micro-Research Finland Oy</a:t>
            </a:r>
            <a:endParaRPr lang="en-US" altLang="en-US" sz="1400" b="1" i="1" dirty="0">
              <a:solidFill>
                <a:srgbClr val="0000FF"/>
              </a:solidFill>
            </a:endParaRPr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FAEDC6CF-D848-C7BC-73CE-86B45915B85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476250"/>
            <a:ext cx="85693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6FCE47-6AC0-B9E6-AADF-129638152460}"/>
              </a:ext>
            </a:extLst>
          </p:cNvPr>
          <p:cNvSpPr txBox="1"/>
          <p:nvPr/>
        </p:nvSpPr>
        <p:spPr>
          <a:xfrm>
            <a:off x="2207460" y="3244334"/>
            <a:ext cx="42992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RX</a:t>
            </a:r>
          </a:p>
        </p:txBody>
      </p:sp>
      <p:sp>
        <p:nvSpPr>
          <p:cNvPr id="10" name="Flowchart: Manual Operation 9">
            <a:extLst>
              <a:ext uri="{FF2B5EF4-FFF2-40B4-BE49-F238E27FC236}">
                <a16:creationId xmlns:a16="http://schemas.microsoft.com/office/drawing/2014/main" id="{4E5CE0ED-52D9-BAB8-C339-1F8C642A28A6}"/>
              </a:ext>
            </a:extLst>
          </p:cNvPr>
          <p:cNvSpPr/>
          <p:nvPr/>
        </p:nvSpPr>
        <p:spPr>
          <a:xfrm rot="5400000">
            <a:off x="3131020" y="3248975"/>
            <a:ext cx="817250" cy="360050"/>
          </a:xfrm>
          <a:prstGeom prst="flowChartManualOperat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2E47CDA-5CB7-F2FC-07FF-EEB9412332C9}"/>
              </a:ext>
            </a:extLst>
          </p:cNvPr>
          <p:cNvSpPr txBox="1"/>
          <p:nvPr/>
        </p:nvSpPr>
        <p:spPr>
          <a:xfrm>
            <a:off x="4461799" y="3429000"/>
            <a:ext cx="92320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DC FIFO</a:t>
            </a:r>
          </a:p>
        </p:txBody>
      </p:sp>
      <p:sp>
        <p:nvSpPr>
          <p:cNvPr id="12" name="Flowchart: Manual Operation 11">
            <a:extLst>
              <a:ext uri="{FF2B5EF4-FFF2-40B4-BE49-F238E27FC236}">
                <a16:creationId xmlns:a16="http://schemas.microsoft.com/office/drawing/2014/main" id="{5F2C294D-95FA-35D3-C44D-21335C77BAF3}"/>
              </a:ext>
            </a:extLst>
          </p:cNvPr>
          <p:cNvSpPr/>
          <p:nvPr/>
        </p:nvSpPr>
        <p:spPr>
          <a:xfrm rot="5400000" flipV="1">
            <a:off x="8531771" y="3288267"/>
            <a:ext cx="817250" cy="360051"/>
          </a:xfrm>
          <a:prstGeom prst="flowChartManualOperat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CC214358-3A5A-301B-F665-5D2C48533818}"/>
              </a:ext>
            </a:extLst>
          </p:cNvPr>
          <p:cNvSpPr/>
          <p:nvPr/>
        </p:nvSpPr>
        <p:spPr>
          <a:xfrm>
            <a:off x="6168010" y="3059667"/>
            <a:ext cx="640203" cy="777958"/>
          </a:xfrm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9E064F9-FFB9-04ED-E5FE-3764069F8BEA}"/>
              </a:ext>
            </a:extLst>
          </p:cNvPr>
          <p:cNvSpPr txBox="1"/>
          <p:nvPr/>
        </p:nvSpPr>
        <p:spPr>
          <a:xfrm>
            <a:off x="3077018" y="4005080"/>
            <a:ext cx="925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Fast Event</a:t>
            </a:r>
          </a:p>
          <a:p>
            <a:pPr algn="ctr"/>
            <a:r>
              <a:rPr lang="en-US" sz="1400" dirty="0"/>
              <a:t>detection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A8FE8C4-C9AF-2836-7066-C7A4909CEAF5}"/>
              </a:ext>
            </a:extLst>
          </p:cNvPr>
          <p:cNvCxnSpPr>
            <a:cxnSpLocks/>
            <a:stCxn id="2" idx="3"/>
            <a:endCxn id="10" idx="2"/>
          </p:cNvCxnSpPr>
          <p:nvPr/>
        </p:nvCxnSpPr>
        <p:spPr>
          <a:xfrm>
            <a:off x="2637386" y="3429000"/>
            <a:ext cx="7222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5A161CB-4A45-3FAD-2D40-1B8CE5510E42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3359620" y="3429000"/>
            <a:ext cx="360051" cy="1846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67767A0-7D2E-166C-C97F-D646C2044933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3719671" y="3613666"/>
            <a:ext cx="74212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E2D036D-ED38-797C-F79C-1DC519818BEA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5385000" y="3613666"/>
            <a:ext cx="78301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EA57216F-CD40-65BC-7259-E8B5978A4B1C}"/>
              </a:ext>
            </a:extLst>
          </p:cNvPr>
          <p:cNvCxnSpPr>
            <a:cxnSpLocks/>
          </p:cNvCxnSpPr>
          <p:nvPr/>
        </p:nvCxnSpPr>
        <p:spPr>
          <a:xfrm flipV="1">
            <a:off x="6168010" y="3244334"/>
            <a:ext cx="640203" cy="3693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1" name="Flowchart: Process 50">
            <a:extLst>
              <a:ext uri="{FF2B5EF4-FFF2-40B4-BE49-F238E27FC236}">
                <a16:creationId xmlns:a16="http://schemas.microsoft.com/office/drawing/2014/main" id="{C97B2C40-65F2-AF61-AB18-A74013B2005D}"/>
              </a:ext>
            </a:extLst>
          </p:cNvPr>
          <p:cNvSpPr/>
          <p:nvPr/>
        </p:nvSpPr>
        <p:spPr>
          <a:xfrm>
            <a:off x="7544041" y="3435873"/>
            <a:ext cx="504070" cy="355585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FD11B3F-4708-DFFC-FE28-5DE314633703}"/>
              </a:ext>
            </a:extLst>
          </p:cNvPr>
          <p:cNvSpPr txBox="1"/>
          <p:nvPr/>
        </p:nvSpPr>
        <p:spPr>
          <a:xfrm>
            <a:off x="7426403" y="4005080"/>
            <a:ext cx="723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 Event</a:t>
            </a:r>
          </a:p>
          <a:p>
            <a:pPr algn="ctr"/>
            <a:r>
              <a:rPr lang="en-US" sz="1400" dirty="0"/>
              <a:t>buffer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9151E6C2-C2B2-CC70-06B1-DC47B0A2CCA6}"/>
              </a:ext>
            </a:extLst>
          </p:cNvPr>
          <p:cNvCxnSpPr>
            <a:cxnSpLocks/>
          </p:cNvCxnSpPr>
          <p:nvPr/>
        </p:nvCxnSpPr>
        <p:spPr>
          <a:xfrm>
            <a:off x="6808213" y="3244334"/>
            <a:ext cx="195215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19398B66-E35A-486A-B44D-BF206B3CCF76}"/>
              </a:ext>
            </a:extLst>
          </p:cNvPr>
          <p:cNvCxnSpPr>
            <a:cxnSpLocks/>
            <a:endCxn id="12" idx="2"/>
          </p:cNvCxnSpPr>
          <p:nvPr/>
        </p:nvCxnSpPr>
        <p:spPr>
          <a:xfrm>
            <a:off x="8760370" y="3244334"/>
            <a:ext cx="360052" cy="2239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0" name="Flowchart: Manual Operation 59">
            <a:extLst>
              <a:ext uri="{FF2B5EF4-FFF2-40B4-BE49-F238E27FC236}">
                <a16:creationId xmlns:a16="http://schemas.microsoft.com/office/drawing/2014/main" id="{C91A8CF6-1D68-3911-5A03-7E2116817EA4}"/>
              </a:ext>
            </a:extLst>
          </p:cNvPr>
          <p:cNvSpPr/>
          <p:nvPr/>
        </p:nvSpPr>
        <p:spPr>
          <a:xfrm rot="5400000">
            <a:off x="8365072" y="3302560"/>
            <a:ext cx="3600500" cy="331464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Mapping RAM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D8875E31-C424-73A6-84E0-EE5582634FFB}"/>
              </a:ext>
            </a:extLst>
          </p:cNvPr>
          <p:cNvCxnSpPr>
            <a:cxnSpLocks/>
            <a:stCxn id="12" idx="2"/>
            <a:endCxn id="60" idx="2"/>
          </p:cNvCxnSpPr>
          <p:nvPr/>
        </p:nvCxnSpPr>
        <p:spPr>
          <a:xfrm flipV="1">
            <a:off x="9120422" y="3468292"/>
            <a:ext cx="87916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534" name="Straight Arrow Connector 22533">
            <a:extLst>
              <a:ext uri="{FF2B5EF4-FFF2-40B4-BE49-F238E27FC236}">
                <a16:creationId xmlns:a16="http://schemas.microsoft.com/office/drawing/2014/main" id="{E6F7C083-F8E8-405C-8611-2109361C4F2C}"/>
              </a:ext>
            </a:extLst>
          </p:cNvPr>
          <p:cNvCxnSpPr>
            <a:cxnSpLocks/>
          </p:cNvCxnSpPr>
          <p:nvPr/>
        </p:nvCxnSpPr>
        <p:spPr>
          <a:xfrm>
            <a:off x="3719671" y="3244334"/>
            <a:ext cx="2448339" cy="0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37" name="Straight Connector 22536">
            <a:extLst>
              <a:ext uri="{FF2B5EF4-FFF2-40B4-BE49-F238E27FC236}">
                <a16:creationId xmlns:a16="http://schemas.microsoft.com/office/drawing/2014/main" id="{D6EE3407-079E-5B62-A136-ADDC01E26A03}"/>
              </a:ext>
            </a:extLst>
          </p:cNvPr>
          <p:cNvCxnSpPr>
            <a:cxnSpLocks/>
          </p:cNvCxnSpPr>
          <p:nvPr/>
        </p:nvCxnSpPr>
        <p:spPr>
          <a:xfrm>
            <a:off x="6150394" y="3244334"/>
            <a:ext cx="656608" cy="369332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40" name="Straight Connector 22539">
            <a:extLst>
              <a:ext uri="{FF2B5EF4-FFF2-40B4-BE49-F238E27FC236}">
                <a16:creationId xmlns:a16="http://schemas.microsoft.com/office/drawing/2014/main" id="{B23A0FFF-B832-DA00-DCA8-1507A0BE114A}"/>
              </a:ext>
            </a:extLst>
          </p:cNvPr>
          <p:cNvCxnSpPr>
            <a:cxnSpLocks/>
            <a:endCxn id="51" idx="1"/>
          </p:cNvCxnSpPr>
          <p:nvPr/>
        </p:nvCxnSpPr>
        <p:spPr>
          <a:xfrm>
            <a:off x="6807002" y="3613666"/>
            <a:ext cx="737039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46" name="Straight Connector 22545">
            <a:extLst>
              <a:ext uri="{FF2B5EF4-FFF2-40B4-BE49-F238E27FC236}">
                <a16:creationId xmlns:a16="http://schemas.microsoft.com/office/drawing/2014/main" id="{A54BFF6D-3F47-97A7-8C65-8896B82F213D}"/>
              </a:ext>
            </a:extLst>
          </p:cNvPr>
          <p:cNvCxnSpPr>
            <a:cxnSpLocks/>
            <a:stCxn id="51" idx="3"/>
          </p:cNvCxnSpPr>
          <p:nvPr/>
        </p:nvCxnSpPr>
        <p:spPr>
          <a:xfrm>
            <a:off x="8048111" y="3613666"/>
            <a:ext cx="711048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44115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142EC-AAA3-6326-8FC6-C425DB697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Shape 1">
            <a:extLst>
              <a:ext uri="{FF2B5EF4-FFF2-40B4-BE49-F238E27FC236}">
                <a16:creationId xmlns:a16="http://schemas.microsoft.com/office/drawing/2014/main" id="{8BF35B13-B7B2-61E4-0829-897E12AFC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28184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8" tIns="42452" rIns="81638" bIns="4245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– Example with FIFO depth of 5 events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FAE509E3-6643-09B8-009C-A8376DB9A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15900"/>
            <a:ext cx="247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en-US" sz="1400" b="1" i="1">
                <a:solidFill>
                  <a:srgbClr val="0000FF"/>
                </a:solidFill>
              </a:rPr>
              <a:t>Micro-Research Finland Oy</a:t>
            </a:r>
            <a:endParaRPr lang="en-US" altLang="en-US" sz="1400" b="1" i="1" dirty="0">
              <a:solidFill>
                <a:srgbClr val="0000FF"/>
              </a:solidFill>
            </a:endParaRPr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C9E3AD55-ACF8-4518-CA43-4E0850CB14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476250"/>
            <a:ext cx="85693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3F9901B-0590-EC10-D64C-5045ADDDBA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919313"/>
              </p:ext>
            </p:extLst>
          </p:nvPr>
        </p:nvGraphicFramePr>
        <p:xfrm>
          <a:off x="2047720" y="1248909"/>
          <a:ext cx="809656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560">
                  <a:extLst>
                    <a:ext uri="{9D8B030D-6E8A-4147-A177-3AD203B41FA5}">
                      <a16:colId xmlns:a16="http://schemas.microsoft.com/office/drawing/2014/main" val="86002588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9085085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700835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15534676"/>
                    </a:ext>
                  </a:extLst>
                </a:gridCol>
              </a:tblGrid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Received Event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Normal Mode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Fast Event High 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Fast Event Low Priority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686475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649316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335726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671357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489855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0x04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20802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2973661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120626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971988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996699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0xFE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0x04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0xFE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0x04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137572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0x04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449626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0xFE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272103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052257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6276527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0xFE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08711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879945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215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398376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2A5AB-D49E-9092-BA25-20E5E8C32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Shape 1">
            <a:extLst>
              <a:ext uri="{FF2B5EF4-FFF2-40B4-BE49-F238E27FC236}">
                <a16:creationId xmlns:a16="http://schemas.microsoft.com/office/drawing/2014/main" id="{67F8BDBD-DB94-4CD8-A9C1-3A4754305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28184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8" tIns="42452" rIns="81638" bIns="4245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– Example with FIFO depth of 5 events (dropped events)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CB563836-C62E-33F3-85A9-5841139C4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15900"/>
            <a:ext cx="247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en-US" sz="1400" b="1" i="1">
                <a:solidFill>
                  <a:srgbClr val="0000FF"/>
                </a:solidFill>
              </a:rPr>
              <a:t>Micro-Research Finland Oy</a:t>
            </a:r>
            <a:endParaRPr lang="en-US" altLang="en-US" sz="1400" b="1" i="1" dirty="0">
              <a:solidFill>
                <a:srgbClr val="0000FF"/>
              </a:solidFill>
            </a:endParaRPr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D0A06A4F-0620-E002-0C0A-734BBDFE16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476250"/>
            <a:ext cx="85693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42586CD-6D6B-5FAC-AE56-641CA60F70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655719"/>
              </p:ext>
            </p:extLst>
          </p:nvPr>
        </p:nvGraphicFramePr>
        <p:xfrm>
          <a:off x="2047720" y="1248909"/>
          <a:ext cx="809656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560">
                  <a:extLst>
                    <a:ext uri="{9D8B030D-6E8A-4147-A177-3AD203B41FA5}">
                      <a16:colId xmlns:a16="http://schemas.microsoft.com/office/drawing/2014/main" val="86002588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9085085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700835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15534676"/>
                    </a:ext>
                  </a:extLst>
                </a:gridCol>
              </a:tblGrid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Received Event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Normal Mode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Fast Event High 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Fast Event Low Priority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686475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649316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335726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671357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489855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0x04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20802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2973661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120626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971988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996699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0xFE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0x04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0xFE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0x04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137572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0xFE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0xFE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449626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0xFE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272103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052257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6276527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0xFE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08711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0xFE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879945"/>
                  </a:ext>
                </a:extLst>
              </a:tr>
              <a:tr h="270806"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215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555497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CE2DA-E318-588A-02EF-596F8AE8E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>
            <a:extLst>
              <a:ext uri="{FF2B5EF4-FFF2-40B4-BE49-F238E27FC236}">
                <a16:creationId xmlns:a16="http://schemas.microsoft.com/office/drawing/2014/main" id="{F5E98BB8-E851-B1B0-C801-EE2A7DCC7FA2}"/>
              </a:ext>
            </a:extLst>
          </p:cNvPr>
          <p:cNvSpPr txBox="1"/>
          <p:nvPr/>
        </p:nvSpPr>
        <p:spPr>
          <a:xfrm>
            <a:off x="1981201" y="273051"/>
            <a:ext cx="8228013" cy="114617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2358" dirty="0">
                <a:latin typeface="Arial"/>
              </a:rPr>
              <a:t>cPCI-FOUT-12 / VME-FOUT-12</a:t>
            </a:r>
            <a:endParaRPr dirty="0"/>
          </a:p>
        </p:txBody>
      </p:sp>
      <p:sp>
        <p:nvSpPr>
          <p:cNvPr id="174" name="TextShape 2">
            <a:extLst>
              <a:ext uri="{FF2B5EF4-FFF2-40B4-BE49-F238E27FC236}">
                <a16:creationId xmlns:a16="http://schemas.microsoft.com/office/drawing/2014/main" id="{7C2318A1-F313-D39C-99C7-A343C78077D7}"/>
              </a:ext>
            </a:extLst>
          </p:cNvPr>
          <p:cNvSpPr txBox="1"/>
          <p:nvPr/>
        </p:nvSpPr>
        <p:spPr>
          <a:xfrm>
            <a:off x="1981200" y="1325565"/>
            <a:ext cx="4021138" cy="282353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buSzPct val="45000"/>
              <a:defRPr/>
            </a:pPr>
            <a:endParaRPr dirty="0"/>
          </a:p>
          <a:p>
            <a:pPr marL="259204" indent="-259204"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451" dirty="0">
                <a:latin typeface="Arial"/>
              </a:rPr>
              <a:t>Due to requests a new batch of cPCI-FOUT-12 / VME-FOUT-12 Fan-Outs for 230 Series Hardware was produced</a:t>
            </a:r>
          </a:p>
          <a:p>
            <a:pPr marL="259204" indent="-259204"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451" dirty="0">
                <a:latin typeface="Arial"/>
              </a:rPr>
              <a:t>Available now</a:t>
            </a:r>
            <a:endParaRPr lang="en-US" sz="1451" dirty="0"/>
          </a:p>
          <a:p>
            <a:pPr marL="259204" indent="-259204">
              <a:buSzPct val="100000"/>
              <a:buFont typeface="Arial" panose="020B0604020202020204" pitchFamily="34" charset="0"/>
              <a:buChar char="•"/>
              <a:defRPr/>
            </a:pPr>
            <a:endParaRPr lang="en-US" altLang="en-US" sz="1451" dirty="0">
              <a:latin typeface="Arial"/>
            </a:endParaRPr>
          </a:p>
          <a:p>
            <a:pPr marL="259204" indent="-259204">
              <a:buSzPct val="45000"/>
              <a:buFont typeface="Arial" panose="020B0604020202020204" pitchFamily="34" charset="0"/>
              <a:buChar char="•"/>
              <a:defRPr/>
            </a:pPr>
            <a:endParaRPr sz="1451" dirty="0"/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FEB4051C-5BF4-E4F7-9629-B736E9FB8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15900"/>
            <a:ext cx="247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en-US" sz="1400" b="1" i="1">
                <a:solidFill>
                  <a:srgbClr val="0000FF"/>
                </a:solidFill>
              </a:rPr>
              <a:t>Micro-Research Finland Oy</a:t>
            </a:r>
            <a:endParaRPr lang="en-US" altLang="en-US" sz="1400" b="1" i="1">
              <a:solidFill>
                <a:srgbClr val="0000FF"/>
              </a:solidFill>
            </a:endParaRPr>
          </a:p>
        </p:txBody>
      </p:sp>
      <p:sp>
        <p:nvSpPr>
          <p:cNvPr id="3" name="Line 4">
            <a:extLst>
              <a:ext uri="{FF2B5EF4-FFF2-40B4-BE49-F238E27FC236}">
                <a16:creationId xmlns:a16="http://schemas.microsoft.com/office/drawing/2014/main" id="{F72FE9A3-8142-E2C0-DA23-018FBE77DF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476250"/>
            <a:ext cx="85693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4FC917-29B5-CEC1-40B9-4099640DDC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140" y="3824352"/>
            <a:ext cx="2885507" cy="215004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420208A-773E-0B1E-E8C8-EEB3D11F4C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140" y="1325564"/>
            <a:ext cx="2885507" cy="2217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849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2D128-3909-A3A7-7334-1CCDF14795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>
            <a:extLst>
              <a:ext uri="{FF2B5EF4-FFF2-40B4-BE49-F238E27FC236}">
                <a16:creationId xmlns:a16="http://schemas.microsoft.com/office/drawing/2014/main" id="{A9F3006D-332D-8C7E-287F-43581DD669B8}"/>
              </a:ext>
            </a:extLst>
          </p:cNvPr>
          <p:cNvSpPr txBox="1"/>
          <p:nvPr/>
        </p:nvSpPr>
        <p:spPr>
          <a:xfrm>
            <a:off x="1981201" y="273051"/>
            <a:ext cx="8228013" cy="114617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2358" dirty="0">
                <a:latin typeface="Arial"/>
              </a:rPr>
              <a:t>mTCA-EVR-300GTX</a:t>
            </a:r>
            <a:endParaRPr dirty="0"/>
          </a:p>
        </p:txBody>
      </p:sp>
      <p:sp>
        <p:nvSpPr>
          <p:cNvPr id="174" name="TextShape 2">
            <a:extLst>
              <a:ext uri="{FF2B5EF4-FFF2-40B4-BE49-F238E27FC236}">
                <a16:creationId xmlns:a16="http://schemas.microsoft.com/office/drawing/2014/main" id="{7005AB54-733F-6770-FB6A-F28E7B5180CB}"/>
              </a:ext>
            </a:extLst>
          </p:cNvPr>
          <p:cNvSpPr txBox="1"/>
          <p:nvPr/>
        </p:nvSpPr>
        <p:spPr>
          <a:xfrm>
            <a:off x="1981200" y="1325564"/>
            <a:ext cx="4021138" cy="45354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buSzPct val="45000"/>
              <a:defRPr/>
            </a:pPr>
            <a:endParaRPr dirty="0"/>
          </a:p>
          <a:p>
            <a:pPr marL="259204" indent="-259204"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451" dirty="0">
                <a:latin typeface="Arial"/>
              </a:rPr>
              <a:t>New product coming up (first batch May 2026)</a:t>
            </a:r>
          </a:p>
          <a:p>
            <a:pPr marL="259204" indent="-259204"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451" dirty="0">
                <a:latin typeface="Arial"/>
              </a:rPr>
              <a:t>Similar to mTCA-EVR-300U (in photo)</a:t>
            </a:r>
            <a:endParaRPr lang="en-US" sz="1451" dirty="0"/>
          </a:p>
          <a:p>
            <a:pPr marL="716404" lvl="1" indent="-259204"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451" dirty="0">
                <a:latin typeface="Arial"/>
              </a:rPr>
              <a:t>Both Universal I/O slots driven by two GTX outputs, four GTX outputs in total</a:t>
            </a:r>
            <a:endParaRPr lang="en-US" sz="1451" dirty="0"/>
          </a:p>
          <a:p>
            <a:pPr marL="716404" lvl="1" indent="-259204"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451" dirty="0">
                <a:latin typeface="Arial"/>
              </a:rPr>
              <a:t>GTX outputs support fine tuning delay with 1/2560 event clock resolution (~3 </a:t>
            </a:r>
            <a:r>
              <a:rPr lang="en-US" sz="1451" dirty="0" err="1">
                <a:latin typeface="Arial"/>
              </a:rPr>
              <a:t>ps</a:t>
            </a:r>
            <a:r>
              <a:rPr lang="en-US" sz="1451" dirty="0">
                <a:latin typeface="Arial"/>
              </a:rPr>
              <a:t> @ 125 MHz)</a:t>
            </a:r>
            <a:endParaRPr lang="en-US" sz="1451" dirty="0"/>
          </a:p>
          <a:p>
            <a:pPr marL="259204" indent="-259204">
              <a:buSzPct val="100000"/>
              <a:buFont typeface="Arial" panose="020B0604020202020204" pitchFamily="34" charset="0"/>
              <a:buChar char="•"/>
              <a:defRPr/>
            </a:pPr>
            <a:endParaRPr lang="en-US" altLang="en-US" sz="1451" dirty="0">
              <a:latin typeface="Arial"/>
            </a:endParaRPr>
          </a:p>
          <a:p>
            <a:pPr marL="259204" indent="-259204">
              <a:buSzPct val="45000"/>
              <a:buFont typeface="Arial" panose="020B0604020202020204" pitchFamily="34" charset="0"/>
              <a:buChar char="•"/>
              <a:defRPr/>
            </a:pPr>
            <a:endParaRPr sz="1451" dirty="0"/>
          </a:p>
        </p:txBody>
      </p:sp>
      <p:pic>
        <p:nvPicPr>
          <p:cNvPr id="12292" name="Picture 174">
            <a:extLst>
              <a:ext uri="{FF2B5EF4-FFF2-40B4-BE49-F238E27FC236}">
                <a16:creationId xmlns:a16="http://schemas.microsoft.com/office/drawing/2014/main" id="{05300D4E-769E-1DC4-F7A0-C156692CE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69026" y="1327151"/>
            <a:ext cx="4246563" cy="36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175">
            <a:extLst>
              <a:ext uri="{FF2B5EF4-FFF2-40B4-BE49-F238E27FC236}">
                <a16:creationId xmlns:a16="http://schemas.microsoft.com/office/drawing/2014/main" id="{7C4D5CD9-F2D6-93AC-1FE6-D2D0CC0529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34125" y="5141914"/>
            <a:ext cx="3981450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3">
            <a:extLst>
              <a:ext uri="{FF2B5EF4-FFF2-40B4-BE49-F238E27FC236}">
                <a16:creationId xmlns:a16="http://schemas.microsoft.com/office/drawing/2014/main" id="{F85E8E50-A854-22D5-C358-A0599DE38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15900"/>
            <a:ext cx="247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en-US" sz="1400" b="1" i="1">
                <a:solidFill>
                  <a:srgbClr val="0000FF"/>
                </a:solidFill>
              </a:rPr>
              <a:t>Micro-Research Finland Oy</a:t>
            </a:r>
            <a:endParaRPr lang="en-US" altLang="en-US" sz="1400" b="1" i="1">
              <a:solidFill>
                <a:srgbClr val="0000FF"/>
              </a:solidFill>
            </a:endParaRPr>
          </a:p>
        </p:txBody>
      </p:sp>
      <p:sp>
        <p:nvSpPr>
          <p:cNvPr id="3" name="Line 4">
            <a:extLst>
              <a:ext uri="{FF2B5EF4-FFF2-40B4-BE49-F238E27FC236}">
                <a16:creationId xmlns:a16="http://schemas.microsoft.com/office/drawing/2014/main" id="{CCD7F73A-785C-DD3A-CB92-438D25619978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476250"/>
            <a:ext cx="85693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9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926CE-D09A-893B-E231-3B57091C2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Shape 1">
            <a:extLst>
              <a:ext uri="{FF2B5EF4-FFF2-40B4-BE49-F238E27FC236}">
                <a16:creationId xmlns:a16="http://schemas.microsoft.com/office/drawing/2014/main" id="{0FE06582-8B5A-A846-3C25-AE0BE0FE5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76251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8" tIns="42452" rIns="81638" bIns="4245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Firmware Changes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4704FF1D-CD8F-85C3-99BD-46594EBF5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15900"/>
            <a:ext cx="247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en-US" sz="1400" b="1" i="1">
                <a:solidFill>
                  <a:srgbClr val="0000FF"/>
                </a:solidFill>
              </a:rPr>
              <a:t>Micro-Research Finland Oy</a:t>
            </a:r>
            <a:endParaRPr lang="en-US" altLang="en-US" sz="1400" b="1" i="1" dirty="0">
              <a:solidFill>
                <a:srgbClr val="0000FF"/>
              </a:solidFill>
            </a:endParaRPr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D3516BA0-81F3-2910-E2FC-1A649C295DD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476250"/>
            <a:ext cx="85693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FA7ED0F6-8FDD-B8F0-8D26-08CFCB8C6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1160" y="1484730"/>
            <a:ext cx="8345487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fi-FI" altLang="en-US" sz="1600" dirty="0"/>
              <a:t>New EVM features</a:t>
            </a:r>
          </a:p>
          <a:p>
            <a:pPr marL="0" indent="0">
              <a:spcBef>
                <a:spcPct val="0"/>
              </a:spcBef>
              <a:buNone/>
            </a:pPr>
            <a:endParaRPr lang="fi-FI" altLang="en-US" sz="1600" dirty="0"/>
          </a:p>
          <a:p>
            <a:pPr>
              <a:spcBef>
                <a:spcPct val="0"/>
              </a:spcBef>
            </a:pPr>
            <a:r>
              <a:rPr lang="fi-FI" altLang="en-US" sz="1600" dirty="0"/>
              <a:t>Added port specific shutters for the upstream ports separately for both events and DBUS bits (version 13)</a:t>
            </a:r>
          </a:p>
          <a:p>
            <a:pPr marL="0" indent="0">
              <a:spcBef>
                <a:spcPct val="0"/>
              </a:spcBef>
              <a:buNone/>
            </a:pPr>
            <a:endParaRPr lang="fi-FI" altLang="en-US" sz="1600" dirty="0"/>
          </a:p>
          <a:p>
            <a:pPr marL="0" indent="0">
              <a:spcBef>
                <a:spcPct val="0"/>
              </a:spcBef>
              <a:buNone/>
            </a:pPr>
            <a:r>
              <a:rPr lang="fi-FI" altLang="en-US" sz="1600" dirty="0"/>
              <a:t>New EVR features</a:t>
            </a:r>
          </a:p>
          <a:p>
            <a:pPr marL="0" indent="0">
              <a:spcBef>
                <a:spcPct val="0"/>
              </a:spcBef>
              <a:buNone/>
            </a:pPr>
            <a:endParaRPr lang="fi-FI" altLang="en-US" sz="1600" dirty="0"/>
          </a:p>
          <a:p>
            <a:pPr>
              <a:spcBef>
                <a:spcPct val="0"/>
              </a:spcBef>
            </a:pPr>
            <a:r>
              <a:rPr lang="fi-FI" altLang="en-US" sz="1600" dirty="0"/>
              <a:t>Fast Event bypassing Delay Compensation FIFO (version 24)</a:t>
            </a:r>
          </a:p>
          <a:p>
            <a:pPr>
              <a:spcBef>
                <a:spcPct val="0"/>
              </a:spcBef>
            </a:pPr>
            <a:r>
              <a:rPr lang="fi-FI" altLang="en-US" sz="1600" dirty="0"/>
              <a:t>Support of fine delays for VME-EVR-300 GTX outputs, delay adjustable with 1/2560 event clock cycle precision (~3 ps @ 125 MHz event clock) (will be available from version 12250207)</a:t>
            </a:r>
          </a:p>
          <a:p>
            <a:pPr marL="0" indent="0">
              <a:spcBef>
                <a:spcPct val="0"/>
              </a:spcBef>
              <a:buNone/>
            </a:pPr>
            <a:endParaRPr lang="fi-FI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88022043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E42752-D87F-9889-BC17-D4AD33499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Shape 1">
            <a:extLst>
              <a:ext uri="{FF2B5EF4-FFF2-40B4-BE49-F238E27FC236}">
                <a16:creationId xmlns:a16="http://schemas.microsoft.com/office/drawing/2014/main" id="{AE0FF893-B286-C979-0EFB-06E737A52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76251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8" tIns="42452" rIns="81638" bIns="4245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VME SAM3X Microcontroller Firmware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282B3270-6DE5-A4B4-F2F5-F3E2972BE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15900"/>
            <a:ext cx="247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en-US" sz="1400" b="1" i="1">
                <a:solidFill>
                  <a:srgbClr val="0000FF"/>
                </a:solidFill>
              </a:rPr>
              <a:t>Micro-Research Finland Oy</a:t>
            </a:r>
            <a:endParaRPr lang="en-US" altLang="en-US" sz="1400" b="1" i="1" dirty="0">
              <a:solidFill>
                <a:srgbClr val="0000FF"/>
              </a:solidFill>
            </a:endParaRPr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73894C11-4B0A-E465-A9FB-2BAF284C37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476250"/>
            <a:ext cx="85693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DF1846EB-0566-1C6B-44A7-54C9AE53B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1536174"/>
            <a:ext cx="8345487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fi-FI" altLang="en-US" sz="1600" dirty="0"/>
              <a:t>By Sebastian Marsching (KIT)</a:t>
            </a:r>
          </a:p>
          <a:p>
            <a:pPr marL="0" indent="0">
              <a:spcBef>
                <a:spcPct val="0"/>
              </a:spcBef>
              <a:buNone/>
            </a:pPr>
            <a:endParaRPr lang="fi-FI" altLang="en-US" sz="1600" dirty="0"/>
          </a:p>
          <a:p>
            <a:pPr marL="0" indent="0">
              <a:spcBef>
                <a:spcPct val="0"/>
              </a:spcBef>
              <a:buNone/>
            </a:pPr>
            <a:r>
              <a:rPr lang="fi-FI" altLang="en-US" sz="1600" dirty="0"/>
              <a:t>Applies to VME-EVM-300 and VME-EVR-300</a:t>
            </a:r>
          </a:p>
          <a:p>
            <a:pPr marL="0" indent="0">
              <a:spcBef>
                <a:spcPct val="0"/>
              </a:spcBef>
              <a:buNone/>
            </a:pPr>
            <a:endParaRPr lang="fi-FI" altLang="en-US" sz="1600" dirty="0"/>
          </a:p>
          <a:p>
            <a:pPr>
              <a:spcBef>
                <a:spcPct val="0"/>
              </a:spcBef>
            </a:pPr>
            <a:r>
              <a:rPr lang="fi-FI" altLang="en-US" sz="1600" dirty="0"/>
              <a:t>Improved UDP support</a:t>
            </a:r>
          </a:p>
          <a:p>
            <a:pPr lvl="1">
              <a:spcBef>
                <a:spcPct val="0"/>
              </a:spcBef>
            </a:pPr>
            <a:r>
              <a:rPr lang="fi-FI" altLang="en-US" sz="1600" dirty="0"/>
              <a:t>32 bit read/write operations</a:t>
            </a:r>
          </a:p>
          <a:p>
            <a:pPr lvl="1">
              <a:spcBef>
                <a:spcPct val="0"/>
              </a:spcBef>
            </a:pPr>
            <a:r>
              <a:rPr lang="fi-FI" altLang="en-US" sz="1600" dirty="0"/>
              <a:t>Improved reliability and speed</a:t>
            </a:r>
          </a:p>
          <a:p>
            <a:pPr>
              <a:spcBef>
                <a:spcPct val="0"/>
              </a:spcBef>
            </a:pPr>
            <a:r>
              <a:rPr lang="fi-FI" altLang="en-US" sz="1600" dirty="0"/>
              <a:t>Added support for JTAG XVC Server (remote FPGA firmware upgrade over ethernet)</a:t>
            </a:r>
          </a:p>
          <a:p>
            <a:pPr>
              <a:spcBef>
                <a:spcPct val="0"/>
              </a:spcBef>
            </a:pPr>
            <a:endParaRPr lang="fi-FI" altLang="en-US" sz="1600" dirty="0"/>
          </a:p>
          <a:p>
            <a:pPr>
              <a:spcBef>
                <a:spcPct val="0"/>
              </a:spcBef>
            </a:pPr>
            <a:r>
              <a:rPr lang="fi-FI" altLang="en-US" sz="1600" dirty="0"/>
              <a:t>Upgrading of FPGA firmware required:</a:t>
            </a:r>
          </a:p>
          <a:p>
            <a:pPr lvl="1">
              <a:spcBef>
                <a:spcPct val="0"/>
              </a:spcBef>
            </a:pPr>
            <a:r>
              <a:rPr lang="fi-FI" altLang="en-US" sz="1200" dirty="0"/>
              <a:t>VME-EVR-300 version 12260207 (not yet released)</a:t>
            </a:r>
          </a:p>
          <a:p>
            <a:pPr lvl="1">
              <a:spcBef>
                <a:spcPct val="0"/>
              </a:spcBef>
            </a:pPr>
            <a:r>
              <a:rPr lang="fi-FI" altLang="en-US" sz="1200" dirty="0"/>
              <a:t>VME-EVM-300 version 22140207 (not yet released)</a:t>
            </a:r>
          </a:p>
          <a:p>
            <a:pPr marL="0" indent="0">
              <a:spcBef>
                <a:spcPct val="0"/>
              </a:spcBef>
              <a:buNone/>
            </a:pPr>
            <a:endParaRPr lang="fi-FI" altLang="en-US" sz="1600" dirty="0"/>
          </a:p>
          <a:p>
            <a:pPr marL="0" indent="0">
              <a:spcBef>
                <a:spcPct val="0"/>
              </a:spcBef>
              <a:buNone/>
            </a:pPr>
            <a:endParaRPr lang="fi-FI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50652860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Shape 1">
            <a:extLst>
              <a:ext uri="{FF2B5EF4-FFF2-40B4-BE49-F238E27FC236}">
                <a16:creationId xmlns:a16="http://schemas.microsoft.com/office/drawing/2014/main" id="{CD407E8D-0411-2B27-9D26-AA7E9FD7D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76251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8" tIns="42452" rIns="81638" bIns="4245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– Delay Compensation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40D634C6-257E-D54F-7231-3BBB01DFB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15900"/>
            <a:ext cx="247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en-US" sz="1400" b="1" i="1">
                <a:solidFill>
                  <a:srgbClr val="0000FF"/>
                </a:solidFill>
              </a:rPr>
              <a:t>Micro-Research Finland Oy</a:t>
            </a:r>
            <a:endParaRPr lang="en-US" altLang="en-US" sz="1400" b="1" i="1" dirty="0">
              <a:solidFill>
                <a:srgbClr val="0000FF"/>
              </a:solidFill>
            </a:endParaRPr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220BB536-DF24-AF08-2431-C583D7565CE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476250"/>
            <a:ext cx="85693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F13B10-78CE-79D5-08DD-754E5A402369}"/>
              </a:ext>
            </a:extLst>
          </p:cNvPr>
          <p:cNvSpPr txBox="1"/>
          <p:nvPr/>
        </p:nvSpPr>
        <p:spPr>
          <a:xfrm>
            <a:off x="1847851" y="2780910"/>
            <a:ext cx="62549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EVM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DD25C0-CE30-EDB1-2286-B3119F644CFA}"/>
              </a:ext>
            </a:extLst>
          </p:cNvPr>
          <p:cNvSpPr txBox="1"/>
          <p:nvPr/>
        </p:nvSpPr>
        <p:spPr>
          <a:xfrm>
            <a:off x="3503640" y="2132820"/>
            <a:ext cx="62549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EVM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B47932-21C9-DF51-3F93-EEB4FC1883E5}"/>
              </a:ext>
            </a:extLst>
          </p:cNvPr>
          <p:cNvSpPr txBox="1"/>
          <p:nvPr/>
        </p:nvSpPr>
        <p:spPr>
          <a:xfrm>
            <a:off x="4511780" y="4149100"/>
            <a:ext cx="62549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EVM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08BE77-9FF0-18BD-43A5-975F653FCAD5}"/>
              </a:ext>
            </a:extLst>
          </p:cNvPr>
          <p:cNvSpPr txBox="1"/>
          <p:nvPr/>
        </p:nvSpPr>
        <p:spPr>
          <a:xfrm>
            <a:off x="7968260" y="1916790"/>
            <a:ext cx="55335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EVR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6AA74A-FEFB-7334-CD87-4726818FD841}"/>
              </a:ext>
            </a:extLst>
          </p:cNvPr>
          <p:cNvSpPr txBox="1"/>
          <p:nvPr/>
        </p:nvSpPr>
        <p:spPr>
          <a:xfrm>
            <a:off x="7968260" y="2963567"/>
            <a:ext cx="55335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EVR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FE22AD-6752-233C-191A-C776BF99BA40}"/>
              </a:ext>
            </a:extLst>
          </p:cNvPr>
          <p:cNvSpPr txBox="1"/>
          <p:nvPr/>
        </p:nvSpPr>
        <p:spPr>
          <a:xfrm>
            <a:off x="7968259" y="4010344"/>
            <a:ext cx="55335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EVR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1F53C7-7739-A2CD-1307-F296192083BB}"/>
              </a:ext>
            </a:extLst>
          </p:cNvPr>
          <p:cNvSpPr txBox="1"/>
          <p:nvPr/>
        </p:nvSpPr>
        <p:spPr>
          <a:xfrm>
            <a:off x="7968258" y="5057121"/>
            <a:ext cx="55335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EVR</a:t>
            </a:r>
          </a:p>
        </p:txBody>
      </p: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F47C4AEC-F37B-2287-7503-188FBCC2F850}"/>
              </a:ext>
            </a:extLst>
          </p:cNvPr>
          <p:cNvCxnSpPr>
            <a:cxnSpLocks/>
            <a:endCxn id="4" idx="1"/>
          </p:cNvCxnSpPr>
          <p:nvPr/>
        </p:nvCxnSpPr>
        <p:spPr>
          <a:xfrm flipV="1">
            <a:off x="2473343" y="2317486"/>
            <a:ext cx="1030297" cy="535434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: Curved 17">
            <a:extLst>
              <a:ext uri="{FF2B5EF4-FFF2-40B4-BE49-F238E27FC236}">
                <a16:creationId xmlns:a16="http://schemas.microsoft.com/office/drawing/2014/main" id="{007E4DAE-0D2A-8FFE-1F09-F72B5EC2EEC6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2473343" y="3068950"/>
            <a:ext cx="2038437" cy="1264816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or: Curved 21">
            <a:extLst>
              <a:ext uri="{FF2B5EF4-FFF2-40B4-BE49-F238E27FC236}">
                <a16:creationId xmlns:a16="http://schemas.microsoft.com/office/drawing/2014/main" id="{04E973E3-DE3C-C495-404A-A1D6801A3B0E}"/>
              </a:ext>
            </a:extLst>
          </p:cNvPr>
          <p:cNvCxnSpPr>
            <a:cxnSpLocks/>
            <a:stCxn id="3" idx="3"/>
            <a:endCxn id="7" idx="1"/>
          </p:cNvCxnSpPr>
          <p:nvPr/>
        </p:nvCxnSpPr>
        <p:spPr>
          <a:xfrm>
            <a:off x="2473343" y="2965576"/>
            <a:ext cx="5494917" cy="182657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Curved 24">
            <a:extLst>
              <a:ext uri="{FF2B5EF4-FFF2-40B4-BE49-F238E27FC236}">
                <a16:creationId xmlns:a16="http://schemas.microsoft.com/office/drawing/2014/main" id="{E5079CBF-21D9-E1E7-3352-6BA64FBE6AF6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>
          <a:xfrm flipV="1">
            <a:off x="4129132" y="2101456"/>
            <a:ext cx="3839128" cy="216030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Curved 27">
            <a:extLst>
              <a:ext uri="{FF2B5EF4-FFF2-40B4-BE49-F238E27FC236}">
                <a16:creationId xmlns:a16="http://schemas.microsoft.com/office/drawing/2014/main" id="{47265ACC-A99B-8E44-9BCD-2A8CE4567A67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5137272" y="4195010"/>
            <a:ext cx="2830987" cy="22955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Curved 30">
            <a:extLst>
              <a:ext uri="{FF2B5EF4-FFF2-40B4-BE49-F238E27FC236}">
                <a16:creationId xmlns:a16="http://schemas.microsoft.com/office/drawing/2014/main" id="{8913A350-85E3-5CDA-FDF6-354FB8CFD164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5137272" y="4425586"/>
            <a:ext cx="2830986" cy="816201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D019154-66EA-7AD2-CC15-044F87676008}"/>
              </a:ext>
            </a:extLst>
          </p:cNvPr>
          <p:cNvSpPr txBox="1"/>
          <p:nvPr/>
        </p:nvSpPr>
        <p:spPr>
          <a:xfrm>
            <a:off x="2654369" y="2227235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50 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82C7DDE-83AC-6485-E81B-0A022F38887D}"/>
              </a:ext>
            </a:extLst>
          </p:cNvPr>
          <p:cNvSpPr txBox="1"/>
          <p:nvPr/>
        </p:nvSpPr>
        <p:spPr>
          <a:xfrm>
            <a:off x="3101927" y="3887233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75 m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660D67E-C6BC-9266-05A0-2774865BA8A8}"/>
              </a:ext>
            </a:extLst>
          </p:cNvPr>
          <p:cNvSpPr txBox="1"/>
          <p:nvPr/>
        </p:nvSpPr>
        <p:spPr>
          <a:xfrm>
            <a:off x="5735950" y="1916790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80 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BF7C06A-9223-6738-35FA-A921552F726D}"/>
              </a:ext>
            </a:extLst>
          </p:cNvPr>
          <p:cNvSpPr txBox="1"/>
          <p:nvPr/>
        </p:nvSpPr>
        <p:spPr>
          <a:xfrm>
            <a:off x="5288392" y="2815451"/>
            <a:ext cx="5132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150 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7AC2526-FC57-A21B-D150-13841574B65E}"/>
              </a:ext>
            </a:extLst>
          </p:cNvPr>
          <p:cNvSpPr txBox="1"/>
          <p:nvPr/>
        </p:nvSpPr>
        <p:spPr>
          <a:xfrm>
            <a:off x="6312030" y="3939663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30 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FC24D8F-48E0-618D-27D6-763BF2200F73}"/>
              </a:ext>
            </a:extLst>
          </p:cNvPr>
          <p:cNvSpPr txBox="1"/>
          <p:nvPr/>
        </p:nvSpPr>
        <p:spPr>
          <a:xfrm>
            <a:off x="6219093" y="4934010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50 m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6B08905-5BCA-47A7-3D1A-5B3325D3F205}"/>
              </a:ext>
            </a:extLst>
          </p:cNvPr>
          <p:cNvSpPr txBox="1"/>
          <p:nvPr/>
        </p:nvSpPr>
        <p:spPr>
          <a:xfrm>
            <a:off x="4128502" y="1412095"/>
            <a:ext cx="2655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Target delay 1 </a:t>
            </a:r>
            <a:r>
              <a:rPr lang="el-GR" dirty="0"/>
              <a:t>μ</a:t>
            </a:r>
            <a:r>
              <a:rPr lang="en-US" dirty="0"/>
              <a:t>s (~200 m)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DA0FB76-41B1-3050-81B7-25DC9DA91000}"/>
              </a:ext>
            </a:extLst>
          </p:cNvPr>
          <p:cNvSpPr txBox="1"/>
          <p:nvPr/>
        </p:nvSpPr>
        <p:spPr>
          <a:xfrm>
            <a:off x="8598979" y="1947567"/>
            <a:ext cx="1707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DC FIFO delay 350 ns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E9CE3A3-EC44-D8E6-B613-345C2E57BD0A}"/>
              </a:ext>
            </a:extLst>
          </p:cNvPr>
          <p:cNvSpPr txBox="1"/>
          <p:nvPr/>
        </p:nvSpPr>
        <p:spPr>
          <a:xfrm>
            <a:off x="8593752" y="2994344"/>
            <a:ext cx="1707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DC FIFO delay 250 ns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2642A58-BC56-C944-AFE5-5A3D4BA14ADC}"/>
              </a:ext>
            </a:extLst>
          </p:cNvPr>
          <p:cNvSpPr txBox="1"/>
          <p:nvPr/>
        </p:nvSpPr>
        <p:spPr>
          <a:xfrm>
            <a:off x="8593752" y="4038020"/>
            <a:ext cx="1707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DC FIFO delay 475 ns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C7B1B23-9BBE-EB88-AB74-7A366541A187}"/>
              </a:ext>
            </a:extLst>
          </p:cNvPr>
          <p:cNvSpPr txBox="1"/>
          <p:nvPr/>
        </p:nvSpPr>
        <p:spPr>
          <a:xfrm>
            <a:off x="8593750" y="5087898"/>
            <a:ext cx="1707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DC FIFO delay 375 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339937-B571-FD1D-352A-5B53426B31A9}"/>
              </a:ext>
            </a:extLst>
          </p:cNvPr>
          <p:cNvSpPr txBox="1"/>
          <p:nvPr/>
        </p:nvSpPr>
        <p:spPr>
          <a:xfrm>
            <a:off x="1766452" y="5566978"/>
            <a:ext cx="38667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*) This example does not take EVM/EVR internal latencies into account</a:t>
            </a:r>
          </a:p>
        </p:txBody>
      </p:sp>
    </p:spTree>
    <p:extLst>
      <p:ext uri="{BB962C8B-B14F-4D97-AF65-F5344CB8AC3E}">
        <p14:creationId xmlns:p14="http://schemas.microsoft.com/office/powerpoint/2010/main" val="17277028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37267-03C2-434D-3605-0641295D5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Shape 1">
            <a:extLst>
              <a:ext uri="{FF2B5EF4-FFF2-40B4-BE49-F238E27FC236}">
                <a16:creationId xmlns:a16="http://schemas.microsoft.com/office/drawing/2014/main" id="{77F691D7-D2A3-6BF8-E866-6CF0F1196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76251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8" tIns="42452" rIns="81638" bIns="4245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– Operating Modes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06472937-7BF0-E57F-C2D1-8BE599506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15900"/>
            <a:ext cx="247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en-US" sz="1400" b="1" i="1">
                <a:solidFill>
                  <a:srgbClr val="0000FF"/>
                </a:solidFill>
              </a:rPr>
              <a:t>Micro-Research Finland Oy</a:t>
            </a:r>
            <a:endParaRPr lang="en-US" altLang="en-US" sz="1400" b="1" i="1" dirty="0">
              <a:solidFill>
                <a:srgbClr val="0000FF"/>
              </a:solidFill>
            </a:endParaRPr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03ACE444-EBC0-AF12-BD02-FAF0011FB7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476250"/>
            <a:ext cx="85693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BA14A3-724E-C994-B00B-415ADC09FD46}"/>
              </a:ext>
            </a:extLst>
          </p:cNvPr>
          <p:cNvSpPr txBox="1"/>
          <p:nvPr/>
        </p:nvSpPr>
        <p:spPr>
          <a:xfrm>
            <a:off x="1631380" y="1412720"/>
            <a:ext cx="878579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Fast Event Disabled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All events go through </a:t>
            </a:r>
            <a:r>
              <a:rPr lang="en-US" sz="1600"/>
              <a:t>DC FIFO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Fast Event Enabled – High Priority Fast Event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Fast event processed immediately after reception, bypasses DC FIFO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All other events go through DC FIFO and can be delayed by one cycle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Risk of losing event in case there is more than one fast event and a continuous train of other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Fast Event Enabled – Low priority Fast Event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Fast event gets processed as fast as possible waiting for empty event slot from events from the DC FIFO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Timing of non-fast events is not altered</a:t>
            </a:r>
          </a:p>
        </p:txBody>
      </p:sp>
    </p:spTree>
    <p:extLst>
      <p:ext uri="{BB962C8B-B14F-4D97-AF65-F5344CB8AC3E}">
        <p14:creationId xmlns:p14="http://schemas.microsoft.com/office/powerpoint/2010/main" val="15793306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07953-42F2-CCDF-FF59-DEFE1F8E1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Shape 1">
            <a:extLst>
              <a:ext uri="{FF2B5EF4-FFF2-40B4-BE49-F238E27FC236}">
                <a16:creationId xmlns:a16="http://schemas.microsoft.com/office/drawing/2014/main" id="{9F5A755F-F05F-A92E-950C-6227A25E6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76251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8" tIns="42452" rIns="81638" bIns="4245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– Normal Mode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AAA51F4B-46E6-B979-87F7-370D718D6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15900"/>
            <a:ext cx="247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en-US" sz="1400" b="1" i="1">
                <a:solidFill>
                  <a:srgbClr val="0000FF"/>
                </a:solidFill>
              </a:rPr>
              <a:t>Micro-Research Finland Oy</a:t>
            </a:r>
            <a:endParaRPr lang="en-US" altLang="en-US" sz="1400" b="1" i="1" dirty="0">
              <a:solidFill>
                <a:srgbClr val="0000FF"/>
              </a:solidFill>
            </a:endParaRPr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0D2E9A48-1BA7-B516-FFD7-69C4C662B959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476250"/>
            <a:ext cx="85693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0FB7C4-87A8-E6BF-3D38-6D7AA883C5CB}"/>
              </a:ext>
            </a:extLst>
          </p:cNvPr>
          <p:cNvSpPr txBox="1"/>
          <p:nvPr/>
        </p:nvSpPr>
        <p:spPr>
          <a:xfrm>
            <a:off x="2207460" y="3244334"/>
            <a:ext cx="42992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RX</a:t>
            </a:r>
          </a:p>
        </p:txBody>
      </p:sp>
      <p:sp>
        <p:nvSpPr>
          <p:cNvPr id="10" name="Flowchart: Manual Operation 9">
            <a:extLst>
              <a:ext uri="{FF2B5EF4-FFF2-40B4-BE49-F238E27FC236}">
                <a16:creationId xmlns:a16="http://schemas.microsoft.com/office/drawing/2014/main" id="{27D9C89F-AAC5-A894-4835-8D4F420415ED}"/>
              </a:ext>
            </a:extLst>
          </p:cNvPr>
          <p:cNvSpPr/>
          <p:nvPr/>
        </p:nvSpPr>
        <p:spPr>
          <a:xfrm rot="5400000">
            <a:off x="3131020" y="3248975"/>
            <a:ext cx="817250" cy="360050"/>
          </a:xfrm>
          <a:prstGeom prst="flowChartManualOperat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F2E465-E02B-866F-3141-A39FAC8D8D92}"/>
              </a:ext>
            </a:extLst>
          </p:cNvPr>
          <p:cNvSpPr txBox="1"/>
          <p:nvPr/>
        </p:nvSpPr>
        <p:spPr>
          <a:xfrm>
            <a:off x="4461799" y="3429000"/>
            <a:ext cx="92320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DC FIFO</a:t>
            </a:r>
          </a:p>
        </p:txBody>
      </p:sp>
      <p:sp>
        <p:nvSpPr>
          <p:cNvPr id="12" name="Flowchart: Manual Operation 11">
            <a:extLst>
              <a:ext uri="{FF2B5EF4-FFF2-40B4-BE49-F238E27FC236}">
                <a16:creationId xmlns:a16="http://schemas.microsoft.com/office/drawing/2014/main" id="{8452B291-509C-F830-1A30-DA4B76704641}"/>
              </a:ext>
            </a:extLst>
          </p:cNvPr>
          <p:cNvSpPr/>
          <p:nvPr/>
        </p:nvSpPr>
        <p:spPr>
          <a:xfrm rot="5400000" flipV="1">
            <a:off x="8531771" y="3288267"/>
            <a:ext cx="817250" cy="360051"/>
          </a:xfrm>
          <a:prstGeom prst="flowChartManualOperat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143D5BB0-06EC-DBF8-E856-85A8948B3D3B}"/>
              </a:ext>
            </a:extLst>
          </p:cNvPr>
          <p:cNvSpPr/>
          <p:nvPr/>
        </p:nvSpPr>
        <p:spPr>
          <a:xfrm>
            <a:off x="6168010" y="3059667"/>
            <a:ext cx="640203" cy="777958"/>
          </a:xfrm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5FDBB01-F423-37C8-DE85-EF7EEF39E37C}"/>
              </a:ext>
            </a:extLst>
          </p:cNvPr>
          <p:cNvSpPr txBox="1"/>
          <p:nvPr/>
        </p:nvSpPr>
        <p:spPr>
          <a:xfrm>
            <a:off x="3077018" y="4005080"/>
            <a:ext cx="925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Fast Event</a:t>
            </a:r>
          </a:p>
          <a:p>
            <a:pPr algn="ctr"/>
            <a:r>
              <a:rPr lang="en-US" sz="1400" dirty="0"/>
              <a:t>detection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1196958-5EB6-86F3-3715-9D846DAF2934}"/>
              </a:ext>
            </a:extLst>
          </p:cNvPr>
          <p:cNvCxnSpPr>
            <a:cxnSpLocks/>
            <a:stCxn id="2" idx="3"/>
            <a:endCxn id="10" idx="2"/>
          </p:cNvCxnSpPr>
          <p:nvPr/>
        </p:nvCxnSpPr>
        <p:spPr>
          <a:xfrm>
            <a:off x="2637386" y="3429000"/>
            <a:ext cx="7222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1EE5ABB-ECF0-1F24-9610-8EC326C12520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3359620" y="3429000"/>
            <a:ext cx="360051" cy="1846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35C4A72-1DBA-0479-A812-6B604085DBFD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3719671" y="3613666"/>
            <a:ext cx="74212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EE1A65-5CFC-3762-E867-0885BF423B6B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5385000" y="3613666"/>
            <a:ext cx="78301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87F7BB9-EC20-BE27-C7F0-11E9ADDB0151}"/>
              </a:ext>
            </a:extLst>
          </p:cNvPr>
          <p:cNvCxnSpPr>
            <a:cxnSpLocks/>
          </p:cNvCxnSpPr>
          <p:nvPr/>
        </p:nvCxnSpPr>
        <p:spPr>
          <a:xfrm flipV="1">
            <a:off x="6168010" y="3244334"/>
            <a:ext cx="640203" cy="3693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1" name="Flowchart: Process 50">
            <a:extLst>
              <a:ext uri="{FF2B5EF4-FFF2-40B4-BE49-F238E27FC236}">
                <a16:creationId xmlns:a16="http://schemas.microsoft.com/office/drawing/2014/main" id="{41CD03D2-A9F0-4FB7-EB64-20F8C45410B6}"/>
              </a:ext>
            </a:extLst>
          </p:cNvPr>
          <p:cNvSpPr/>
          <p:nvPr/>
        </p:nvSpPr>
        <p:spPr>
          <a:xfrm>
            <a:off x="7544041" y="3435873"/>
            <a:ext cx="504070" cy="355585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9315E83-3E93-1948-7BAC-650974F818B6}"/>
              </a:ext>
            </a:extLst>
          </p:cNvPr>
          <p:cNvSpPr txBox="1"/>
          <p:nvPr/>
        </p:nvSpPr>
        <p:spPr>
          <a:xfrm>
            <a:off x="7426403" y="4005080"/>
            <a:ext cx="723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 Event</a:t>
            </a:r>
          </a:p>
          <a:p>
            <a:pPr algn="ctr"/>
            <a:r>
              <a:rPr lang="en-US" sz="1400" dirty="0"/>
              <a:t>buffer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AE2F63D2-FA51-4A02-017F-CFDA42AE6CEC}"/>
              </a:ext>
            </a:extLst>
          </p:cNvPr>
          <p:cNvCxnSpPr>
            <a:cxnSpLocks/>
          </p:cNvCxnSpPr>
          <p:nvPr/>
        </p:nvCxnSpPr>
        <p:spPr>
          <a:xfrm>
            <a:off x="6808213" y="3244334"/>
            <a:ext cx="195215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D0230249-D719-B78C-D1BE-00DBBC9A5FEC}"/>
              </a:ext>
            </a:extLst>
          </p:cNvPr>
          <p:cNvCxnSpPr>
            <a:cxnSpLocks/>
            <a:endCxn id="12" idx="2"/>
          </p:cNvCxnSpPr>
          <p:nvPr/>
        </p:nvCxnSpPr>
        <p:spPr>
          <a:xfrm>
            <a:off x="8760370" y="3244334"/>
            <a:ext cx="360052" cy="2239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0" name="Flowchart: Manual Operation 59">
            <a:extLst>
              <a:ext uri="{FF2B5EF4-FFF2-40B4-BE49-F238E27FC236}">
                <a16:creationId xmlns:a16="http://schemas.microsoft.com/office/drawing/2014/main" id="{D3D946F8-0799-4492-24EB-D00A59B5F0B6}"/>
              </a:ext>
            </a:extLst>
          </p:cNvPr>
          <p:cNvSpPr/>
          <p:nvPr/>
        </p:nvSpPr>
        <p:spPr>
          <a:xfrm rot="5400000">
            <a:off x="8365072" y="3302560"/>
            <a:ext cx="3600500" cy="331464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Mapping RAM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544C17F1-1359-5C9C-66EE-A85DA52B71B8}"/>
              </a:ext>
            </a:extLst>
          </p:cNvPr>
          <p:cNvCxnSpPr>
            <a:cxnSpLocks/>
            <a:stCxn id="12" idx="2"/>
            <a:endCxn id="60" idx="2"/>
          </p:cNvCxnSpPr>
          <p:nvPr/>
        </p:nvCxnSpPr>
        <p:spPr>
          <a:xfrm flipV="1">
            <a:off x="9120422" y="3468292"/>
            <a:ext cx="87916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534" name="Straight Arrow Connector 22533">
            <a:extLst>
              <a:ext uri="{FF2B5EF4-FFF2-40B4-BE49-F238E27FC236}">
                <a16:creationId xmlns:a16="http://schemas.microsoft.com/office/drawing/2014/main" id="{2BE5E626-0C13-3A39-EC80-583396E2DDC6}"/>
              </a:ext>
            </a:extLst>
          </p:cNvPr>
          <p:cNvCxnSpPr>
            <a:cxnSpLocks/>
          </p:cNvCxnSpPr>
          <p:nvPr/>
        </p:nvCxnSpPr>
        <p:spPr>
          <a:xfrm>
            <a:off x="3719671" y="3244334"/>
            <a:ext cx="2448339" cy="0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37" name="Straight Connector 22536">
            <a:extLst>
              <a:ext uri="{FF2B5EF4-FFF2-40B4-BE49-F238E27FC236}">
                <a16:creationId xmlns:a16="http://schemas.microsoft.com/office/drawing/2014/main" id="{FCADED0C-567E-9F0D-408F-D2CA07E1CBDE}"/>
              </a:ext>
            </a:extLst>
          </p:cNvPr>
          <p:cNvCxnSpPr>
            <a:cxnSpLocks/>
          </p:cNvCxnSpPr>
          <p:nvPr/>
        </p:nvCxnSpPr>
        <p:spPr>
          <a:xfrm>
            <a:off x="6150394" y="3244334"/>
            <a:ext cx="656608" cy="369332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40" name="Straight Connector 22539">
            <a:extLst>
              <a:ext uri="{FF2B5EF4-FFF2-40B4-BE49-F238E27FC236}">
                <a16:creationId xmlns:a16="http://schemas.microsoft.com/office/drawing/2014/main" id="{FFE32DAA-73E5-0EC0-CD77-8EAA532A6736}"/>
              </a:ext>
            </a:extLst>
          </p:cNvPr>
          <p:cNvCxnSpPr>
            <a:cxnSpLocks/>
            <a:endCxn id="51" idx="1"/>
          </p:cNvCxnSpPr>
          <p:nvPr/>
        </p:nvCxnSpPr>
        <p:spPr>
          <a:xfrm>
            <a:off x="6807002" y="3613666"/>
            <a:ext cx="737039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46" name="Straight Connector 22545">
            <a:extLst>
              <a:ext uri="{FF2B5EF4-FFF2-40B4-BE49-F238E27FC236}">
                <a16:creationId xmlns:a16="http://schemas.microsoft.com/office/drawing/2014/main" id="{5091AFD3-FE5F-F5B3-D25E-17B37D684152}"/>
              </a:ext>
            </a:extLst>
          </p:cNvPr>
          <p:cNvCxnSpPr>
            <a:cxnSpLocks/>
            <a:stCxn id="51" idx="3"/>
          </p:cNvCxnSpPr>
          <p:nvPr/>
        </p:nvCxnSpPr>
        <p:spPr>
          <a:xfrm>
            <a:off x="8048111" y="3613666"/>
            <a:ext cx="711048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069917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ADB50-5DA0-3898-81D5-A7DF89DDD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Shape 1">
            <a:extLst>
              <a:ext uri="{FF2B5EF4-FFF2-40B4-BE49-F238E27FC236}">
                <a16:creationId xmlns:a16="http://schemas.microsoft.com/office/drawing/2014/main" id="{3D0480D9-7897-0D8D-AEA0-06FB2CD34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823654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8" tIns="42452" rIns="81638" bIns="4245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– Fast Event Mode</a:t>
            </a:r>
          </a:p>
          <a:p>
            <a:pPr algn="ctr">
              <a:spcBef>
                <a:spcPct val="0"/>
              </a:spcBef>
              <a:buSzPct val="45000"/>
              <a:buFontTx/>
              <a:buNone/>
            </a:pPr>
            <a:r>
              <a:rPr lang="en-US" altLang="en-US" sz="1800" b="1" dirty="0"/>
              <a:t>Fast Event detected, no event from DC FIFO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D3D7501C-F30E-20D1-4DDA-FBFDBFFE9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15900"/>
            <a:ext cx="247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en-US" sz="1400" b="1" i="1">
                <a:solidFill>
                  <a:srgbClr val="0000FF"/>
                </a:solidFill>
              </a:rPr>
              <a:t>Micro-Research Finland Oy</a:t>
            </a:r>
            <a:endParaRPr lang="en-US" altLang="en-US" sz="1400" b="1" i="1" dirty="0">
              <a:solidFill>
                <a:srgbClr val="0000FF"/>
              </a:solidFill>
            </a:endParaRPr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234C3D98-8225-047D-06F6-CE372BADA9E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7851" y="476250"/>
            <a:ext cx="856932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4EB274-001E-DE02-A4D8-19C70DAE4DDB}"/>
              </a:ext>
            </a:extLst>
          </p:cNvPr>
          <p:cNvSpPr txBox="1"/>
          <p:nvPr/>
        </p:nvSpPr>
        <p:spPr>
          <a:xfrm>
            <a:off x="2207460" y="3244334"/>
            <a:ext cx="42992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RX</a:t>
            </a:r>
          </a:p>
        </p:txBody>
      </p:sp>
      <p:sp>
        <p:nvSpPr>
          <p:cNvPr id="10" name="Flowchart: Manual Operation 9">
            <a:extLst>
              <a:ext uri="{FF2B5EF4-FFF2-40B4-BE49-F238E27FC236}">
                <a16:creationId xmlns:a16="http://schemas.microsoft.com/office/drawing/2014/main" id="{B579523E-23C5-4F74-5E06-CC894DCD5C17}"/>
              </a:ext>
            </a:extLst>
          </p:cNvPr>
          <p:cNvSpPr/>
          <p:nvPr/>
        </p:nvSpPr>
        <p:spPr>
          <a:xfrm rot="5400000">
            <a:off x="3131020" y="3248975"/>
            <a:ext cx="817250" cy="360050"/>
          </a:xfrm>
          <a:prstGeom prst="flowChartManualOperat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0EDBD1-2344-BD5A-B35E-2B778B52529F}"/>
              </a:ext>
            </a:extLst>
          </p:cNvPr>
          <p:cNvSpPr txBox="1"/>
          <p:nvPr/>
        </p:nvSpPr>
        <p:spPr>
          <a:xfrm>
            <a:off x="4461799" y="3429000"/>
            <a:ext cx="92320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DC FIFO</a:t>
            </a:r>
          </a:p>
        </p:txBody>
      </p:sp>
      <p:sp>
        <p:nvSpPr>
          <p:cNvPr id="12" name="Flowchart: Manual Operation 11">
            <a:extLst>
              <a:ext uri="{FF2B5EF4-FFF2-40B4-BE49-F238E27FC236}">
                <a16:creationId xmlns:a16="http://schemas.microsoft.com/office/drawing/2014/main" id="{5A2D6056-52E8-6C89-A035-F2012E61C95F}"/>
              </a:ext>
            </a:extLst>
          </p:cNvPr>
          <p:cNvSpPr/>
          <p:nvPr/>
        </p:nvSpPr>
        <p:spPr>
          <a:xfrm rot="5400000" flipV="1">
            <a:off x="8531771" y="3288267"/>
            <a:ext cx="817250" cy="360051"/>
          </a:xfrm>
          <a:prstGeom prst="flowChartManualOperati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1B098721-4C46-BCC3-ADEF-1E7DC3DF29CE}"/>
              </a:ext>
            </a:extLst>
          </p:cNvPr>
          <p:cNvSpPr/>
          <p:nvPr/>
        </p:nvSpPr>
        <p:spPr>
          <a:xfrm>
            <a:off x="6168010" y="3059667"/>
            <a:ext cx="640203" cy="777958"/>
          </a:xfrm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C4D5A8-4B0A-87E8-0F7E-59FD2DED2522}"/>
              </a:ext>
            </a:extLst>
          </p:cNvPr>
          <p:cNvSpPr txBox="1"/>
          <p:nvPr/>
        </p:nvSpPr>
        <p:spPr>
          <a:xfrm>
            <a:off x="3077018" y="4005080"/>
            <a:ext cx="925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Fast Event</a:t>
            </a:r>
          </a:p>
          <a:p>
            <a:pPr algn="ctr"/>
            <a:r>
              <a:rPr lang="en-US" sz="1400" dirty="0"/>
              <a:t>detection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AD6A81F-9C64-82E3-A5AD-3A0B5D410FE2}"/>
              </a:ext>
            </a:extLst>
          </p:cNvPr>
          <p:cNvCxnSpPr>
            <a:cxnSpLocks/>
            <a:stCxn id="2" idx="3"/>
            <a:endCxn id="10" idx="2"/>
          </p:cNvCxnSpPr>
          <p:nvPr/>
        </p:nvCxnSpPr>
        <p:spPr>
          <a:xfrm>
            <a:off x="2637386" y="3429000"/>
            <a:ext cx="7222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975D7B4-208C-462E-67F4-1B2B29288B00}"/>
              </a:ext>
            </a:extLst>
          </p:cNvPr>
          <p:cNvCxnSpPr>
            <a:cxnSpLocks/>
            <a:stCxn id="10" idx="2"/>
          </p:cNvCxnSpPr>
          <p:nvPr/>
        </p:nvCxnSpPr>
        <p:spPr>
          <a:xfrm flipV="1">
            <a:off x="3359620" y="3235730"/>
            <a:ext cx="360051" cy="1932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3207DB1-DE98-07A0-9B10-013C4392F0B1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3719671" y="3613666"/>
            <a:ext cx="74212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2AA9A8D-9B9D-37D8-3597-4FEA4FB95FD6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5385000" y="3613666"/>
            <a:ext cx="78301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717B866C-1610-5FB4-F1BE-167AD9B68DF5}"/>
              </a:ext>
            </a:extLst>
          </p:cNvPr>
          <p:cNvCxnSpPr>
            <a:cxnSpLocks/>
          </p:cNvCxnSpPr>
          <p:nvPr/>
        </p:nvCxnSpPr>
        <p:spPr>
          <a:xfrm flipV="1">
            <a:off x="6168010" y="3613665"/>
            <a:ext cx="643565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1" name="Flowchart: Process 50">
            <a:extLst>
              <a:ext uri="{FF2B5EF4-FFF2-40B4-BE49-F238E27FC236}">
                <a16:creationId xmlns:a16="http://schemas.microsoft.com/office/drawing/2014/main" id="{241271FA-A214-E9DD-0BB1-DFEAFE65C1AF}"/>
              </a:ext>
            </a:extLst>
          </p:cNvPr>
          <p:cNvSpPr/>
          <p:nvPr/>
        </p:nvSpPr>
        <p:spPr>
          <a:xfrm>
            <a:off x="7544041" y="3435873"/>
            <a:ext cx="504070" cy="355585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N/A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307B4C0-BB94-B67F-4942-7C5ABDA30CE3}"/>
              </a:ext>
            </a:extLst>
          </p:cNvPr>
          <p:cNvSpPr txBox="1"/>
          <p:nvPr/>
        </p:nvSpPr>
        <p:spPr>
          <a:xfrm>
            <a:off x="7426403" y="4005080"/>
            <a:ext cx="723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 Event</a:t>
            </a:r>
          </a:p>
          <a:p>
            <a:pPr algn="ctr"/>
            <a:r>
              <a:rPr lang="en-US" sz="1400" dirty="0"/>
              <a:t>buffer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43F66138-8E39-0261-03D0-86C2B21B1A58}"/>
              </a:ext>
            </a:extLst>
          </p:cNvPr>
          <p:cNvCxnSpPr>
            <a:cxnSpLocks/>
          </p:cNvCxnSpPr>
          <p:nvPr/>
        </p:nvCxnSpPr>
        <p:spPr>
          <a:xfrm>
            <a:off x="6808213" y="3244334"/>
            <a:ext cx="195215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72229899-6BCA-573D-2AD7-41D9EADE33D8}"/>
              </a:ext>
            </a:extLst>
          </p:cNvPr>
          <p:cNvCxnSpPr>
            <a:cxnSpLocks/>
            <a:endCxn id="12" idx="2"/>
          </p:cNvCxnSpPr>
          <p:nvPr/>
        </p:nvCxnSpPr>
        <p:spPr>
          <a:xfrm>
            <a:off x="8760370" y="3244334"/>
            <a:ext cx="360052" cy="2239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0" name="Flowchart: Manual Operation 59">
            <a:extLst>
              <a:ext uri="{FF2B5EF4-FFF2-40B4-BE49-F238E27FC236}">
                <a16:creationId xmlns:a16="http://schemas.microsoft.com/office/drawing/2014/main" id="{47C18776-242A-2840-900B-F4585CAE06E9}"/>
              </a:ext>
            </a:extLst>
          </p:cNvPr>
          <p:cNvSpPr/>
          <p:nvPr/>
        </p:nvSpPr>
        <p:spPr>
          <a:xfrm rot="5400000">
            <a:off x="8365072" y="3302560"/>
            <a:ext cx="3600500" cy="331464"/>
          </a:xfrm>
          <a:prstGeom prst="flowChartManualOperat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Mapping RAM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055C52F2-1D35-9226-074C-F77BEBBA86D6}"/>
              </a:ext>
            </a:extLst>
          </p:cNvPr>
          <p:cNvCxnSpPr>
            <a:cxnSpLocks/>
            <a:stCxn id="12" idx="2"/>
            <a:endCxn id="60" idx="2"/>
          </p:cNvCxnSpPr>
          <p:nvPr/>
        </p:nvCxnSpPr>
        <p:spPr>
          <a:xfrm flipV="1">
            <a:off x="9120422" y="3468292"/>
            <a:ext cx="87916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534" name="Straight Arrow Connector 22533">
            <a:extLst>
              <a:ext uri="{FF2B5EF4-FFF2-40B4-BE49-F238E27FC236}">
                <a16:creationId xmlns:a16="http://schemas.microsoft.com/office/drawing/2014/main" id="{1099B1E0-487C-B4B7-7E8D-D5956CC10B88}"/>
              </a:ext>
            </a:extLst>
          </p:cNvPr>
          <p:cNvCxnSpPr>
            <a:cxnSpLocks/>
          </p:cNvCxnSpPr>
          <p:nvPr/>
        </p:nvCxnSpPr>
        <p:spPr>
          <a:xfrm>
            <a:off x="3719671" y="3244334"/>
            <a:ext cx="2448339" cy="0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37" name="Straight Connector 22536">
            <a:extLst>
              <a:ext uri="{FF2B5EF4-FFF2-40B4-BE49-F238E27FC236}">
                <a16:creationId xmlns:a16="http://schemas.microsoft.com/office/drawing/2014/main" id="{10E0FD0D-98AC-E4A6-75B1-A0D7B9C2DF6D}"/>
              </a:ext>
            </a:extLst>
          </p:cNvPr>
          <p:cNvCxnSpPr>
            <a:cxnSpLocks/>
          </p:cNvCxnSpPr>
          <p:nvPr/>
        </p:nvCxnSpPr>
        <p:spPr>
          <a:xfrm>
            <a:off x="6150394" y="3244334"/>
            <a:ext cx="675435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40" name="Straight Connector 22539">
            <a:extLst>
              <a:ext uri="{FF2B5EF4-FFF2-40B4-BE49-F238E27FC236}">
                <a16:creationId xmlns:a16="http://schemas.microsoft.com/office/drawing/2014/main" id="{A034F920-59DB-558D-98C6-F821E0257FEE}"/>
              </a:ext>
            </a:extLst>
          </p:cNvPr>
          <p:cNvCxnSpPr>
            <a:cxnSpLocks/>
            <a:endCxn id="51" idx="1"/>
          </p:cNvCxnSpPr>
          <p:nvPr/>
        </p:nvCxnSpPr>
        <p:spPr>
          <a:xfrm>
            <a:off x="6807002" y="3613666"/>
            <a:ext cx="737039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546" name="Straight Connector 22545">
            <a:extLst>
              <a:ext uri="{FF2B5EF4-FFF2-40B4-BE49-F238E27FC236}">
                <a16:creationId xmlns:a16="http://schemas.microsoft.com/office/drawing/2014/main" id="{14F10519-62C3-3B91-02B1-1613E29D000F}"/>
              </a:ext>
            </a:extLst>
          </p:cNvPr>
          <p:cNvCxnSpPr>
            <a:cxnSpLocks/>
            <a:stCxn id="51" idx="3"/>
          </p:cNvCxnSpPr>
          <p:nvPr/>
        </p:nvCxnSpPr>
        <p:spPr>
          <a:xfrm>
            <a:off x="8048111" y="3613666"/>
            <a:ext cx="711048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59095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21417</TotalTime>
  <Words>840</Words>
  <Application>Microsoft Office PowerPoint</Application>
  <PresentationFormat>Widescreen</PresentationFormat>
  <Paragraphs>307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Micro-Research Finland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Jukka Pietarinen</dc:creator>
  <cp:lastModifiedBy>Jukka Pietarinen</cp:lastModifiedBy>
  <cp:revision>164</cp:revision>
  <dcterms:created xsi:type="dcterms:W3CDTF">2006-06-12T08:15:38Z</dcterms:created>
  <dcterms:modified xsi:type="dcterms:W3CDTF">2026-04-22T11:50:50Z</dcterms:modified>
</cp:coreProperties>
</file>